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2" r:id="rId1"/>
  </p:sldMasterIdLst>
  <p:notesMasterIdLst>
    <p:notesMasterId r:id="rId20"/>
  </p:notesMasterIdLst>
  <p:sldIdLst>
    <p:sldId id="256" r:id="rId2"/>
    <p:sldId id="265" r:id="rId3"/>
    <p:sldId id="259" r:id="rId4"/>
    <p:sldId id="267" r:id="rId5"/>
    <p:sldId id="273" r:id="rId6"/>
    <p:sldId id="261" r:id="rId7"/>
    <p:sldId id="274" r:id="rId8"/>
    <p:sldId id="264" r:id="rId9"/>
    <p:sldId id="275" r:id="rId10"/>
    <p:sldId id="272" r:id="rId11"/>
    <p:sldId id="276" r:id="rId12"/>
    <p:sldId id="266" r:id="rId13"/>
    <p:sldId id="277" r:id="rId14"/>
    <p:sldId id="270" r:id="rId15"/>
    <p:sldId id="269" r:id="rId16"/>
    <p:sldId id="268" r:id="rId17"/>
    <p:sldId id="262" r:id="rId18"/>
    <p:sldId id="271"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44"/>
    <p:restoredTop sz="96405"/>
  </p:normalViewPr>
  <p:slideViewPr>
    <p:cSldViewPr snapToGrid="0" snapToObjects="1">
      <p:cViewPr>
        <p:scale>
          <a:sx n="90" d="100"/>
          <a:sy n="90" d="100"/>
        </p:scale>
        <p:origin x="112" y="5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tiff>
</file>

<file path=ppt/media/image16.png>
</file>

<file path=ppt/media/image17.png>
</file>

<file path=ppt/media/image18.jpe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26520B-8436-B346-BCC9-5930C902E2D2}" type="datetimeFigureOut">
              <a:rPr lang="en-US" smtClean="0"/>
              <a:t>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22E082-DA22-DB4A-AEA0-8E271E86FD0A}" type="slidenum">
              <a:rPr lang="en-US" smtClean="0"/>
              <a:t>‹#›</a:t>
            </a:fld>
            <a:endParaRPr lang="en-US"/>
          </a:p>
        </p:txBody>
      </p:sp>
    </p:spTree>
    <p:extLst>
      <p:ext uri="{BB962C8B-B14F-4D97-AF65-F5344CB8AC3E}">
        <p14:creationId xmlns:p14="http://schemas.microsoft.com/office/powerpoint/2010/main" val="1553609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 name="Google Shape;5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1229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1972730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69387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882892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6568148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745782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2242738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6051981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8103197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tx">
  <p:cSld name="1_Blank">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5933329" y="6536531"/>
            <a:ext cx="318993" cy="228028"/>
          </a:xfrm>
          <a:prstGeom prst="rect">
            <a:avLst/>
          </a:prstGeom>
          <a:noFill/>
          <a:ln>
            <a:noFill/>
          </a:ln>
        </p:spPr>
        <p:txBody>
          <a:bodyPr spcFirstLastPara="1" wrap="square" lIns="50800" tIns="50800" rIns="50800" bIns="50800" anchor="t" anchorCtr="0">
            <a:noAutofit/>
          </a:bodyPr>
          <a:lstStyle>
            <a:lvl1pPr marL="0" lvl="0" indent="0" algn="ctr">
              <a:lnSpc>
                <a:spcPct val="100000"/>
              </a:lnSpc>
              <a:spcBef>
                <a:spcPts val="0"/>
              </a:spcBef>
              <a:spcAft>
                <a:spcPts val="0"/>
              </a:spcAft>
              <a:buClr>
                <a:srgbClr val="000000"/>
              </a:buClr>
              <a:buSzPts val="1600"/>
              <a:buFont typeface="Helvetica Neue Light"/>
              <a:buNone/>
              <a:defRPr sz="1125" b="0">
                <a:latin typeface="Helvetica Neue Light"/>
                <a:ea typeface="Helvetica Neue Light"/>
                <a:cs typeface="Helvetica Neue Light"/>
                <a:sym typeface="Helvetica Neue Light"/>
              </a:defRPr>
            </a:lvl1pPr>
            <a:lvl2pPr marL="0" lvl="1" indent="0" algn="ctr">
              <a:lnSpc>
                <a:spcPct val="100000"/>
              </a:lnSpc>
              <a:spcBef>
                <a:spcPts val="0"/>
              </a:spcBef>
              <a:spcAft>
                <a:spcPts val="0"/>
              </a:spcAft>
              <a:buClr>
                <a:srgbClr val="000000"/>
              </a:buClr>
              <a:buSzPts val="1600"/>
              <a:buFont typeface="Helvetica Neue Light"/>
              <a:buNone/>
              <a:defRPr sz="1125" b="0">
                <a:latin typeface="Helvetica Neue Light"/>
                <a:ea typeface="Helvetica Neue Light"/>
                <a:cs typeface="Helvetica Neue Light"/>
                <a:sym typeface="Helvetica Neue Light"/>
              </a:defRPr>
            </a:lvl2pPr>
            <a:lvl3pPr marL="0" lvl="2" indent="0" algn="ctr">
              <a:lnSpc>
                <a:spcPct val="100000"/>
              </a:lnSpc>
              <a:spcBef>
                <a:spcPts val="0"/>
              </a:spcBef>
              <a:spcAft>
                <a:spcPts val="0"/>
              </a:spcAft>
              <a:buClr>
                <a:srgbClr val="000000"/>
              </a:buClr>
              <a:buSzPts val="1600"/>
              <a:buFont typeface="Helvetica Neue Light"/>
              <a:buNone/>
              <a:defRPr sz="1125" b="0">
                <a:latin typeface="Helvetica Neue Light"/>
                <a:ea typeface="Helvetica Neue Light"/>
                <a:cs typeface="Helvetica Neue Light"/>
                <a:sym typeface="Helvetica Neue Light"/>
              </a:defRPr>
            </a:lvl3pPr>
            <a:lvl4pPr marL="0" lvl="3" indent="0" algn="ctr">
              <a:lnSpc>
                <a:spcPct val="100000"/>
              </a:lnSpc>
              <a:spcBef>
                <a:spcPts val="0"/>
              </a:spcBef>
              <a:spcAft>
                <a:spcPts val="0"/>
              </a:spcAft>
              <a:buClr>
                <a:srgbClr val="000000"/>
              </a:buClr>
              <a:buSzPts val="1600"/>
              <a:buFont typeface="Helvetica Neue Light"/>
              <a:buNone/>
              <a:defRPr sz="1125" b="0">
                <a:latin typeface="Helvetica Neue Light"/>
                <a:ea typeface="Helvetica Neue Light"/>
                <a:cs typeface="Helvetica Neue Light"/>
                <a:sym typeface="Helvetica Neue Light"/>
              </a:defRPr>
            </a:lvl4pPr>
            <a:lvl5pPr marL="0" lvl="4" indent="0" algn="ctr">
              <a:lnSpc>
                <a:spcPct val="100000"/>
              </a:lnSpc>
              <a:spcBef>
                <a:spcPts val="0"/>
              </a:spcBef>
              <a:spcAft>
                <a:spcPts val="0"/>
              </a:spcAft>
              <a:buClr>
                <a:srgbClr val="000000"/>
              </a:buClr>
              <a:buSzPts val="1600"/>
              <a:buFont typeface="Helvetica Neue Light"/>
              <a:buNone/>
              <a:defRPr sz="1125" b="0">
                <a:latin typeface="Helvetica Neue Light"/>
                <a:ea typeface="Helvetica Neue Light"/>
                <a:cs typeface="Helvetica Neue Light"/>
                <a:sym typeface="Helvetica Neue Light"/>
              </a:defRPr>
            </a:lvl5pPr>
            <a:lvl6pPr marL="0" lvl="5" indent="0" algn="ctr">
              <a:lnSpc>
                <a:spcPct val="100000"/>
              </a:lnSpc>
              <a:spcBef>
                <a:spcPts val="0"/>
              </a:spcBef>
              <a:spcAft>
                <a:spcPts val="0"/>
              </a:spcAft>
              <a:buClr>
                <a:srgbClr val="000000"/>
              </a:buClr>
              <a:buSzPts val="1600"/>
              <a:buFont typeface="Helvetica Neue Light"/>
              <a:buNone/>
              <a:defRPr sz="1125" b="0">
                <a:latin typeface="Helvetica Neue Light"/>
                <a:ea typeface="Helvetica Neue Light"/>
                <a:cs typeface="Helvetica Neue Light"/>
                <a:sym typeface="Helvetica Neue Light"/>
              </a:defRPr>
            </a:lvl6pPr>
            <a:lvl7pPr marL="0" lvl="6" indent="0" algn="ctr">
              <a:lnSpc>
                <a:spcPct val="100000"/>
              </a:lnSpc>
              <a:spcBef>
                <a:spcPts val="0"/>
              </a:spcBef>
              <a:spcAft>
                <a:spcPts val="0"/>
              </a:spcAft>
              <a:buClr>
                <a:srgbClr val="000000"/>
              </a:buClr>
              <a:buSzPts val="1600"/>
              <a:buFont typeface="Helvetica Neue Light"/>
              <a:buNone/>
              <a:defRPr sz="1125" b="0">
                <a:latin typeface="Helvetica Neue Light"/>
                <a:ea typeface="Helvetica Neue Light"/>
                <a:cs typeface="Helvetica Neue Light"/>
                <a:sym typeface="Helvetica Neue Light"/>
              </a:defRPr>
            </a:lvl7pPr>
            <a:lvl8pPr marL="0" lvl="7" indent="0" algn="ctr">
              <a:lnSpc>
                <a:spcPct val="100000"/>
              </a:lnSpc>
              <a:spcBef>
                <a:spcPts val="0"/>
              </a:spcBef>
              <a:spcAft>
                <a:spcPts val="0"/>
              </a:spcAft>
              <a:buClr>
                <a:srgbClr val="000000"/>
              </a:buClr>
              <a:buSzPts val="1600"/>
              <a:buFont typeface="Helvetica Neue Light"/>
              <a:buNone/>
              <a:defRPr sz="1125" b="0">
                <a:latin typeface="Helvetica Neue Light"/>
                <a:ea typeface="Helvetica Neue Light"/>
                <a:cs typeface="Helvetica Neue Light"/>
                <a:sym typeface="Helvetica Neue Light"/>
              </a:defRPr>
            </a:lvl8pPr>
            <a:lvl9pPr marL="0" lvl="8" indent="0" algn="ctr">
              <a:lnSpc>
                <a:spcPct val="100000"/>
              </a:lnSpc>
              <a:spcBef>
                <a:spcPts val="0"/>
              </a:spcBef>
              <a:spcAft>
                <a:spcPts val="0"/>
              </a:spcAft>
              <a:buClr>
                <a:srgbClr val="000000"/>
              </a:buClr>
              <a:buSzPts val="1600"/>
              <a:buFont typeface="Helvetica Neue Light"/>
              <a:buNone/>
              <a:defRPr sz="1125" b="0">
                <a:latin typeface="Helvetica Neue Light"/>
                <a:ea typeface="Helvetica Neue Light"/>
                <a:cs typeface="Helvetica Neue Light"/>
                <a:sym typeface="Helvetica Neue Light"/>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656659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2729845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908EAA-2921-BB4A-9DF8-B8EC65BE3AA3}"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40030193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908EAA-2921-BB4A-9DF8-B8EC65BE3AA3}" type="datetimeFigureOut">
              <a:rPr lang="en-US" smtClean="0"/>
              <a:t>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1814855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908EAA-2921-BB4A-9DF8-B8EC65BE3AA3}" type="datetimeFigureOut">
              <a:rPr lang="en-US" smtClean="0"/>
              <a:t>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1494974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908EAA-2921-BB4A-9DF8-B8EC65BE3AA3}" type="datetimeFigureOut">
              <a:rPr lang="en-US" smtClean="0"/>
              <a:t>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1613818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908EAA-2921-BB4A-9DF8-B8EC65BE3AA3}" type="datetimeFigureOut">
              <a:rPr lang="en-US" smtClean="0"/>
              <a:t>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2741740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908EAA-2921-BB4A-9DF8-B8EC65BE3AA3}" type="datetimeFigureOut">
              <a:rPr lang="en-US" smtClean="0"/>
              <a:t>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7A967-7B65-A240-AD2C-259EEFDBD970}" type="slidenum">
              <a:rPr lang="en-US" smtClean="0"/>
              <a:t>‹#›</a:t>
            </a:fld>
            <a:endParaRPr lang="en-US"/>
          </a:p>
        </p:txBody>
      </p:sp>
    </p:spTree>
    <p:extLst>
      <p:ext uri="{BB962C8B-B14F-4D97-AF65-F5344CB8AC3E}">
        <p14:creationId xmlns:p14="http://schemas.microsoft.com/office/powerpoint/2010/main" val="3286910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7A967-7B65-A240-AD2C-259EEFDBD970}" type="slidenum">
              <a:rPr lang="en-US" smtClean="0"/>
              <a:t>‹#›</a:t>
            </a:fld>
            <a:endParaRPr lang="en-US"/>
          </a:p>
        </p:txBody>
      </p:sp>
      <p:sp>
        <p:nvSpPr>
          <p:cNvPr id="5" name="Date Placeholder 4"/>
          <p:cNvSpPr>
            <a:spLocks noGrp="1"/>
          </p:cNvSpPr>
          <p:nvPr>
            <p:ph type="dt" sz="half" idx="10"/>
          </p:nvPr>
        </p:nvSpPr>
        <p:spPr/>
        <p:txBody>
          <a:bodyPr/>
          <a:lstStyle/>
          <a:p>
            <a:fld id="{48908EAA-2921-BB4A-9DF8-B8EC65BE3AA3}" type="datetimeFigureOut">
              <a:rPr lang="en-US" smtClean="0"/>
              <a:t>7/20/21</a:t>
            </a:fld>
            <a:endParaRPr lang="en-US"/>
          </a:p>
        </p:txBody>
      </p:sp>
    </p:spTree>
    <p:extLst>
      <p:ext uri="{BB962C8B-B14F-4D97-AF65-F5344CB8AC3E}">
        <p14:creationId xmlns:p14="http://schemas.microsoft.com/office/powerpoint/2010/main" val="1999646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908EAA-2921-BB4A-9DF8-B8EC65BE3AA3}" type="datetimeFigureOut">
              <a:rPr lang="en-US" smtClean="0"/>
              <a:t>7/20/21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227A967-7B65-A240-AD2C-259EEFDBD970}" type="slidenum">
              <a:rPr lang="en-US" smtClean="0"/>
              <a:t>‹#›</a:t>
            </a:fld>
            <a:endParaRPr lang="en-US"/>
          </a:p>
        </p:txBody>
      </p:sp>
    </p:spTree>
    <p:extLst>
      <p:ext uri="{BB962C8B-B14F-4D97-AF65-F5344CB8AC3E}">
        <p14:creationId xmlns:p14="http://schemas.microsoft.com/office/powerpoint/2010/main" val="1720979063"/>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 id="2147483754" r:id="rId12"/>
    <p:sldLayoutId id="2147483755" r:id="rId13"/>
    <p:sldLayoutId id="2147483756" r:id="rId14"/>
    <p:sldLayoutId id="2147483757" r:id="rId15"/>
    <p:sldLayoutId id="2147483758" r:id="rId16"/>
    <p:sldLayoutId id="2147483759" r:id="rId17"/>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png"/><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8906C-9B87-174E-948B-F31F02397EA7}"/>
              </a:ext>
            </a:extLst>
          </p:cNvPr>
          <p:cNvSpPr>
            <a:spLocks noGrp="1"/>
          </p:cNvSpPr>
          <p:nvPr>
            <p:ph type="ctrTitle"/>
          </p:nvPr>
        </p:nvSpPr>
        <p:spPr>
          <a:xfrm>
            <a:off x="1115181" y="1098248"/>
            <a:ext cx="7766936" cy="1646302"/>
          </a:xfrm>
        </p:spPr>
        <p:txBody>
          <a:bodyPr>
            <a:normAutofit fontScale="90000"/>
          </a:bodyPr>
          <a:lstStyle/>
          <a:p>
            <a:r>
              <a:rPr lang="en-US" dirty="0">
                <a:solidFill>
                  <a:schemeClr val="accent2"/>
                </a:solidFill>
              </a:rPr>
              <a:t>Aspect Based Sentiment Analysis of Airline Tweets</a:t>
            </a:r>
          </a:p>
        </p:txBody>
      </p:sp>
    </p:spTree>
    <p:extLst>
      <p:ext uri="{BB962C8B-B14F-4D97-AF65-F5344CB8AC3E}">
        <p14:creationId xmlns:p14="http://schemas.microsoft.com/office/powerpoint/2010/main" val="38236117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A8AFC-BF9A-2C45-BCFC-374E0E606418}"/>
              </a:ext>
            </a:extLst>
          </p:cNvPr>
          <p:cNvSpPr>
            <a:spLocks noGrp="1"/>
          </p:cNvSpPr>
          <p:nvPr>
            <p:ph type="title"/>
          </p:nvPr>
        </p:nvSpPr>
        <p:spPr>
          <a:xfrm>
            <a:off x="444500" y="0"/>
            <a:ext cx="10515600" cy="1325563"/>
          </a:xfrm>
        </p:spPr>
        <p:txBody>
          <a:bodyPr/>
          <a:lstStyle/>
          <a:p>
            <a:r>
              <a:rPr lang="en-US" dirty="0"/>
              <a:t>Sentiment Analysis</a:t>
            </a:r>
          </a:p>
        </p:txBody>
      </p:sp>
      <p:sp>
        <p:nvSpPr>
          <p:cNvPr id="33" name="TextBox 32">
            <a:extLst>
              <a:ext uri="{FF2B5EF4-FFF2-40B4-BE49-F238E27FC236}">
                <a16:creationId xmlns:a16="http://schemas.microsoft.com/office/drawing/2014/main" id="{49124766-C06A-AC48-9E07-E611FF2D3A6A}"/>
              </a:ext>
            </a:extLst>
          </p:cNvPr>
          <p:cNvSpPr txBox="1"/>
          <p:nvPr/>
        </p:nvSpPr>
        <p:spPr>
          <a:xfrm>
            <a:off x="508002" y="1041721"/>
            <a:ext cx="5971245" cy="646331"/>
          </a:xfrm>
          <a:prstGeom prst="rect">
            <a:avLst/>
          </a:prstGeom>
          <a:noFill/>
        </p:spPr>
        <p:txBody>
          <a:bodyPr wrap="square" rtlCol="0">
            <a:spAutoFit/>
          </a:bodyPr>
          <a:lstStyle/>
          <a:p>
            <a:r>
              <a:rPr lang="en-US" dirty="0"/>
              <a:t>Baseline Analysis – Naïve Bayes  - 55% Accuracy</a:t>
            </a:r>
          </a:p>
          <a:p>
            <a:endParaRPr lang="en-US" dirty="0"/>
          </a:p>
        </p:txBody>
      </p:sp>
      <p:pic>
        <p:nvPicPr>
          <p:cNvPr id="4098" name="Picture 2" descr="What is Sentiment Analysis? A Complete Guide for Beginners">
            <a:extLst>
              <a:ext uri="{FF2B5EF4-FFF2-40B4-BE49-F238E27FC236}">
                <a16:creationId xmlns:a16="http://schemas.microsoft.com/office/drawing/2014/main" id="{E74D20E2-D26A-614B-BB47-93C0A24286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05651" y="179082"/>
            <a:ext cx="2481673" cy="1146481"/>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53D9D97B-D4D9-EE40-9438-31425E8DFDF8}"/>
              </a:ext>
            </a:extLst>
          </p:cNvPr>
          <p:cNvCxnSpPr>
            <a:cxnSpLocks/>
          </p:cNvCxnSpPr>
          <p:nvPr/>
        </p:nvCxnSpPr>
        <p:spPr>
          <a:xfrm>
            <a:off x="17411" y="952694"/>
            <a:ext cx="8734703"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C10A0B5D-5610-7B4D-954F-1A7F187F8461}"/>
              </a:ext>
            </a:extLst>
          </p:cNvPr>
          <p:cNvSpPr/>
          <p:nvPr/>
        </p:nvSpPr>
        <p:spPr>
          <a:xfrm>
            <a:off x="383247" y="2354881"/>
            <a:ext cx="6096000" cy="1354217"/>
          </a:xfrm>
          <a:prstGeom prst="rect">
            <a:avLst/>
          </a:prstGeom>
        </p:spPr>
        <p:txBody>
          <a:bodyPr>
            <a:spAutoFit/>
          </a:bodyPr>
          <a:lstStyle/>
          <a:p>
            <a:pPr>
              <a:buFont typeface="Arial" panose="020B0604020202020204" pitchFamily="34" charset="0"/>
              <a:buChar char="•"/>
            </a:pPr>
            <a:r>
              <a:rPr lang="en-US" dirty="0">
                <a:solidFill>
                  <a:srgbClr val="1D1C1D"/>
                </a:solidFill>
                <a:latin typeface="Slack-Lato"/>
              </a:rPr>
              <a:t>VADER - </a:t>
            </a:r>
            <a:r>
              <a:rPr lang="en-US" dirty="0" err="1">
                <a:solidFill>
                  <a:srgbClr val="1D1C1D"/>
                </a:solidFill>
                <a:latin typeface="Slack-Lato"/>
              </a:rPr>
              <a:t>SentimentIntensityAnalyzer</a:t>
            </a:r>
            <a:r>
              <a:rPr lang="en-US" dirty="0">
                <a:solidFill>
                  <a:srgbClr val="1D1C1D"/>
                </a:solidFill>
                <a:latin typeface="Slack-Lato"/>
              </a:rPr>
              <a:t> (</a:t>
            </a:r>
            <a:r>
              <a:rPr lang="en-US" dirty="0" err="1">
                <a:solidFill>
                  <a:srgbClr val="1D1C1D"/>
                </a:solidFill>
                <a:latin typeface="Slack-Lato"/>
              </a:rPr>
              <a:t>nltk</a:t>
            </a:r>
            <a:r>
              <a:rPr lang="en-US" dirty="0">
                <a:solidFill>
                  <a:srgbClr val="1D1C1D"/>
                </a:solidFill>
                <a:latin typeface="Slack-Lato"/>
              </a:rPr>
              <a:t>): 65%</a:t>
            </a:r>
          </a:p>
          <a:p>
            <a:pPr>
              <a:buFont typeface="Arial" panose="020B0604020202020204" pitchFamily="34" charset="0"/>
              <a:buChar char="•"/>
            </a:pPr>
            <a:r>
              <a:rPr lang="en-US" sz="1600" dirty="0">
                <a:solidFill>
                  <a:srgbClr val="1D1C1D"/>
                </a:solidFill>
                <a:latin typeface="Slack-Lato"/>
              </a:rPr>
              <a:t>  Precision: 0.898</a:t>
            </a:r>
          </a:p>
          <a:p>
            <a:pPr>
              <a:buFont typeface="Arial" panose="020B0604020202020204" pitchFamily="34" charset="0"/>
              <a:buChar char="•"/>
            </a:pPr>
            <a:r>
              <a:rPr lang="en-US" sz="1600" dirty="0">
                <a:solidFill>
                  <a:srgbClr val="1D1C1D"/>
                </a:solidFill>
                <a:latin typeface="Slack-Lato"/>
              </a:rPr>
              <a:t>  Recall: 0.504</a:t>
            </a:r>
          </a:p>
          <a:p>
            <a:pPr>
              <a:buFont typeface="Arial" panose="020B0604020202020204" pitchFamily="34" charset="0"/>
              <a:buChar char="•"/>
            </a:pPr>
            <a:r>
              <a:rPr lang="en-US" sz="1600" dirty="0">
                <a:solidFill>
                  <a:srgbClr val="1D1C1D"/>
                </a:solidFill>
                <a:latin typeface="Slack-Lato"/>
              </a:rPr>
              <a:t>  Accuracy: 0.653</a:t>
            </a:r>
          </a:p>
          <a:p>
            <a:pPr>
              <a:buFont typeface="Arial" panose="020B0604020202020204" pitchFamily="34" charset="0"/>
              <a:buChar char="•"/>
            </a:pPr>
            <a:r>
              <a:rPr lang="en-US" sz="1600" dirty="0">
                <a:solidFill>
                  <a:srgbClr val="1D1C1D"/>
                </a:solidFill>
                <a:latin typeface="Slack-Lato"/>
              </a:rPr>
              <a:t>  F1 Score: 0.646</a:t>
            </a:r>
            <a:endParaRPr lang="en-US" sz="1600" b="0" i="0" dirty="0">
              <a:solidFill>
                <a:srgbClr val="1D1C1D"/>
              </a:solidFill>
              <a:effectLst/>
              <a:latin typeface="Slack-Lato"/>
            </a:endParaRPr>
          </a:p>
        </p:txBody>
      </p:sp>
      <p:sp>
        <p:nvSpPr>
          <p:cNvPr id="4" name="Rectangle 3">
            <a:extLst>
              <a:ext uri="{FF2B5EF4-FFF2-40B4-BE49-F238E27FC236}">
                <a16:creationId xmlns:a16="http://schemas.microsoft.com/office/drawing/2014/main" id="{6D18BAA9-A8AE-6542-A626-05EEE93374B5}"/>
              </a:ext>
            </a:extLst>
          </p:cNvPr>
          <p:cNvSpPr/>
          <p:nvPr/>
        </p:nvSpPr>
        <p:spPr>
          <a:xfrm>
            <a:off x="415853" y="4194837"/>
            <a:ext cx="6096000" cy="1354217"/>
          </a:xfrm>
          <a:prstGeom prst="rect">
            <a:avLst/>
          </a:prstGeom>
        </p:spPr>
        <p:txBody>
          <a:bodyPr>
            <a:spAutoFit/>
          </a:bodyPr>
          <a:lstStyle/>
          <a:p>
            <a:pPr>
              <a:buFont typeface="Arial" panose="020B0604020202020204" pitchFamily="34" charset="0"/>
              <a:buChar char="•"/>
            </a:pPr>
            <a:r>
              <a:rPr lang="en-US" dirty="0" err="1">
                <a:solidFill>
                  <a:srgbClr val="1D1C1D"/>
                </a:solidFill>
                <a:latin typeface="Slack-Lato"/>
              </a:rPr>
              <a:t>Textblob</a:t>
            </a:r>
            <a:r>
              <a:rPr lang="en-US" dirty="0">
                <a:solidFill>
                  <a:srgbClr val="1D1C1D"/>
                </a:solidFill>
                <a:latin typeface="Slack-Lato"/>
              </a:rPr>
              <a:t> x </a:t>
            </a:r>
            <a:r>
              <a:rPr lang="en-US" dirty="0" err="1">
                <a:solidFill>
                  <a:srgbClr val="1D1C1D"/>
                </a:solidFill>
                <a:latin typeface="Slack-Lato"/>
              </a:rPr>
              <a:t>NaiveBayesAnalyzer</a:t>
            </a:r>
            <a:r>
              <a:rPr lang="en-US" dirty="0">
                <a:solidFill>
                  <a:srgbClr val="1D1C1D"/>
                </a:solidFill>
                <a:latin typeface="Slack-Lato"/>
              </a:rPr>
              <a:t> (</a:t>
            </a:r>
            <a:r>
              <a:rPr lang="en-US" dirty="0" err="1">
                <a:solidFill>
                  <a:srgbClr val="1D1C1D"/>
                </a:solidFill>
                <a:latin typeface="Slack-Lato"/>
              </a:rPr>
              <a:t>nltk</a:t>
            </a:r>
            <a:r>
              <a:rPr lang="en-US" dirty="0">
                <a:solidFill>
                  <a:srgbClr val="1D1C1D"/>
                </a:solidFill>
                <a:latin typeface="Slack-Lato"/>
              </a:rPr>
              <a:t>): 69%</a:t>
            </a:r>
          </a:p>
          <a:p>
            <a:pPr>
              <a:buFont typeface="Arial" panose="020B0604020202020204" pitchFamily="34" charset="0"/>
              <a:buChar char="•"/>
            </a:pPr>
            <a:r>
              <a:rPr lang="en-US" sz="1600" dirty="0">
                <a:solidFill>
                  <a:srgbClr val="1D1C1D"/>
                </a:solidFill>
                <a:latin typeface="Slack-Lato"/>
              </a:rPr>
              <a:t>  Precision: 0.775</a:t>
            </a:r>
          </a:p>
          <a:p>
            <a:pPr>
              <a:buFont typeface="Arial" panose="020B0604020202020204" pitchFamily="34" charset="0"/>
              <a:buChar char="•"/>
            </a:pPr>
            <a:r>
              <a:rPr lang="en-US" sz="1600" dirty="0">
                <a:solidFill>
                  <a:srgbClr val="1D1C1D"/>
                </a:solidFill>
                <a:latin typeface="Slack-Lato"/>
              </a:rPr>
              <a:t>  Recall: 0.716</a:t>
            </a:r>
          </a:p>
          <a:p>
            <a:pPr>
              <a:buFont typeface="Arial" panose="020B0604020202020204" pitchFamily="34" charset="0"/>
              <a:buChar char="•"/>
            </a:pPr>
            <a:r>
              <a:rPr lang="en-US" sz="1600" dirty="0">
                <a:solidFill>
                  <a:srgbClr val="1D1C1D"/>
                </a:solidFill>
                <a:latin typeface="Slack-Lato"/>
              </a:rPr>
              <a:t>  Accuracy: 0.692</a:t>
            </a:r>
          </a:p>
          <a:p>
            <a:pPr>
              <a:buFont typeface="Arial" panose="020B0604020202020204" pitchFamily="34" charset="0"/>
              <a:buChar char="•"/>
            </a:pPr>
            <a:r>
              <a:rPr lang="en-US" sz="1600" dirty="0">
                <a:solidFill>
                  <a:srgbClr val="1D1C1D"/>
                </a:solidFill>
                <a:latin typeface="Slack-Lato"/>
              </a:rPr>
              <a:t>  F1 Score: 0.744</a:t>
            </a:r>
            <a:endParaRPr lang="en-US" sz="1600" b="0" i="0" dirty="0">
              <a:solidFill>
                <a:srgbClr val="1D1C1D"/>
              </a:solidFill>
              <a:effectLst/>
              <a:latin typeface="Slack-Lato"/>
            </a:endParaRPr>
          </a:p>
        </p:txBody>
      </p:sp>
      <p:sp>
        <p:nvSpPr>
          <p:cNvPr id="6" name="Rectangle 5">
            <a:extLst>
              <a:ext uri="{FF2B5EF4-FFF2-40B4-BE49-F238E27FC236}">
                <a16:creationId xmlns:a16="http://schemas.microsoft.com/office/drawing/2014/main" id="{9B7ED615-50AB-754C-B624-A46ECFE5075A}"/>
              </a:ext>
            </a:extLst>
          </p:cNvPr>
          <p:cNvSpPr/>
          <p:nvPr/>
        </p:nvSpPr>
        <p:spPr>
          <a:xfrm>
            <a:off x="5236282" y="2329635"/>
            <a:ext cx="6096000" cy="1354217"/>
          </a:xfrm>
          <a:prstGeom prst="rect">
            <a:avLst/>
          </a:prstGeom>
        </p:spPr>
        <p:txBody>
          <a:bodyPr>
            <a:spAutoFit/>
          </a:bodyPr>
          <a:lstStyle/>
          <a:p>
            <a:pPr>
              <a:buFont typeface="Arial" panose="020B0604020202020204" pitchFamily="34" charset="0"/>
              <a:buChar char="•"/>
            </a:pPr>
            <a:r>
              <a:rPr lang="en-US" dirty="0">
                <a:solidFill>
                  <a:srgbClr val="1D1C1D"/>
                </a:solidFill>
                <a:latin typeface="Slack-Lato"/>
              </a:rPr>
              <a:t>Hugging Face (BERT): 79%</a:t>
            </a:r>
          </a:p>
          <a:p>
            <a:pPr>
              <a:buFont typeface="Arial" panose="020B0604020202020204" pitchFamily="34" charset="0"/>
              <a:buChar char="•"/>
            </a:pPr>
            <a:r>
              <a:rPr lang="en-US" sz="1600" dirty="0">
                <a:solidFill>
                  <a:srgbClr val="1D1C1D"/>
                </a:solidFill>
                <a:latin typeface="Slack-Lato"/>
              </a:rPr>
              <a:t>  Precision: 0.939</a:t>
            </a:r>
          </a:p>
          <a:p>
            <a:pPr>
              <a:buFont typeface="Arial" panose="020B0604020202020204" pitchFamily="34" charset="0"/>
              <a:buChar char="•"/>
            </a:pPr>
            <a:r>
              <a:rPr lang="en-US" sz="1600" dirty="0">
                <a:solidFill>
                  <a:srgbClr val="1D1C1D"/>
                </a:solidFill>
                <a:latin typeface="Slack-Lato"/>
              </a:rPr>
              <a:t>  Recall: 0.711</a:t>
            </a:r>
          </a:p>
          <a:p>
            <a:pPr>
              <a:buFont typeface="Arial" panose="020B0604020202020204" pitchFamily="34" charset="0"/>
              <a:buChar char="•"/>
            </a:pPr>
            <a:r>
              <a:rPr lang="en-US" sz="1600" dirty="0">
                <a:solidFill>
                  <a:srgbClr val="1D1C1D"/>
                </a:solidFill>
                <a:latin typeface="Slack-Lato"/>
              </a:rPr>
              <a:t>  Accuracy: 0.790</a:t>
            </a:r>
          </a:p>
          <a:p>
            <a:pPr>
              <a:buFont typeface="Arial" panose="020B0604020202020204" pitchFamily="34" charset="0"/>
              <a:buChar char="•"/>
            </a:pPr>
            <a:r>
              <a:rPr lang="en-US" sz="1600" dirty="0">
                <a:solidFill>
                  <a:srgbClr val="1D1C1D"/>
                </a:solidFill>
                <a:latin typeface="Slack-Lato"/>
              </a:rPr>
              <a:t>  F1 Score: 0.809</a:t>
            </a:r>
            <a:endParaRPr lang="en-US" sz="1600" b="0" i="0" dirty="0">
              <a:solidFill>
                <a:srgbClr val="1D1C1D"/>
              </a:solidFill>
              <a:effectLst/>
              <a:latin typeface="Slack-Lato"/>
            </a:endParaRPr>
          </a:p>
        </p:txBody>
      </p:sp>
      <p:sp>
        <p:nvSpPr>
          <p:cNvPr id="7" name="Rectangle 6">
            <a:extLst>
              <a:ext uri="{FF2B5EF4-FFF2-40B4-BE49-F238E27FC236}">
                <a16:creationId xmlns:a16="http://schemas.microsoft.com/office/drawing/2014/main" id="{A7758A04-926D-6B40-87AB-C7386D75D943}"/>
              </a:ext>
            </a:extLst>
          </p:cNvPr>
          <p:cNvSpPr/>
          <p:nvPr/>
        </p:nvSpPr>
        <p:spPr>
          <a:xfrm>
            <a:off x="5205386" y="4194837"/>
            <a:ext cx="6096000" cy="1600438"/>
          </a:xfrm>
          <a:prstGeom prst="rect">
            <a:avLst/>
          </a:prstGeom>
        </p:spPr>
        <p:txBody>
          <a:bodyPr>
            <a:spAutoFit/>
          </a:bodyPr>
          <a:lstStyle/>
          <a:p>
            <a:pPr>
              <a:buFont typeface="Arial" panose="020B0604020202020204" pitchFamily="34" charset="0"/>
              <a:buChar char="•"/>
            </a:pPr>
            <a:r>
              <a:rPr lang="en-US" dirty="0">
                <a:solidFill>
                  <a:srgbClr val="1D1C1D"/>
                </a:solidFill>
                <a:latin typeface="Slack-Lato"/>
              </a:rPr>
              <a:t>Fine-tuned Hugging Face (BERT): 89% on the test subset.</a:t>
            </a:r>
          </a:p>
          <a:p>
            <a:pPr>
              <a:buFont typeface="Arial" panose="020B0604020202020204" pitchFamily="34" charset="0"/>
              <a:buChar char="•"/>
            </a:pPr>
            <a:r>
              <a:rPr lang="en-US" sz="1600" dirty="0">
                <a:solidFill>
                  <a:srgbClr val="1D1C1D"/>
                </a:solidFill>
                <a:latin typeface="Slack-Lato"/>
              </a:rPr>
              <a:t>  With another airline tweets dataset:</a:t>
            </a:r>
          </a:p>
          <a:p>
            <a:pPr>
              <a:buFont typeface="Arial" panose="020B0604020202020204" pitchFamily="34" charset="0"/>
              <a:buChar char="•"/>
            </a:pPr>
            <a:r>
              <a:rPr lang="en-US" sz="1600" dirty="0">
                <a:solidFill>
                  <a:srgbClr val="1D1C1D"/>
                </a:solidFill>
                <a:latin typeface="Slack-Lato"/>
              </a:rPr>
              <a:t>  Precision: 0.853</a:t>
            </a:r>
          </a:p>
          <a:p>
            <a:pPr>
              <a:buFont typeface="Arial" panose="020B0604020202020204" pitchFamily="34" charset="0"/>
              <a:buChar char="•"/>
            </a:pPr>
            <a:r>
              <a:rPr lang="en-US" sz="1600" dirty="0">
                <a:solidFill>
                  <a:srgbClr val="1D1C1D"/>
                </a:solidFill>
                <a:latin typeface="Slack-Lato"/>
              </a:rPr>
              <a:t>  Recall: 0.738</a:t>
            </a:r>
          </a:p>
          <a:p>
            <a:pPr>
              <a:buFont typeface="Arial" panose="020B0604020202020204" pitchFamily="34" charset="0"/>
              <a:buChar char="•"/>
            </a:pPr>
            <a:r>
              <a:rPr lang="en-US" sz="1600" dirty="0">
                <a:solidFill>
                  <a:srgbClr val="1D1C1D"/>
                </a:solidFill>
                <a:latin typeface="Slack-Lato"/>
              </a:rPr>
              <a:t>  Accuracy: 0.791</a:t>
            </a:r>
          </a:p>
          <a:p>
            <a:pPr>
              <a:buFont typeface="Arial" panose="020B0604020202020204" pitchFamily="34" charset="0"/>
              <a:buChar char="•"/>
            </a:pPr>
            <a:r>
              <a:rPr lang="en-US" sz="1600" dirty="0">
                <a:solidFill>
                  <a:srgbClr val="1D1C1D"/>
                </a:solidFill>
                <a:latin typeface="Slack-Lato"/>
              </a:rPr>
              <a:t>  F1 Score: 0.791</a:t>
            </a:r>
            <a:endParaRPr lang="en-US" sz="1600" b="0" i="0" dirty="0">
              <a:solidFill>
                <a:srgbClr val="1D1C1D"/>
              </a:solidFill>
              <a:effectLst/>
              <a:latin typeface="Slack-Lato"/>
            </a:endParaRPr>
          </a:p>
        </p:txBody>
      </p:sp>
      <p:sp>
        <p:nvSpPr>
          <p:cNvPr id="8" name="Rectangle 7">
            <a:extLst>
              <a:ext uri="{FF2B5EF4-FFF2-40B4-BE49-F238E27FC236}">
                <a16:creationId xmlns:a16="http://schemas.microsoft.com/office/drawing/2014/main" id="{7E867E5F-C426-B24F-A42B-AA53E86E83BE}"/>
              </a:ext>
            </a:extLst>
          </p:cNvPr>
          <p:cNvSpPr/>
          <p:nvPr/>
        </p:nvSpPr>
        <p:spPr>
          <a:xfrm>
            <a:off x="4869712" y="3912781"/>
            <a:ext cx="5911702" cy="1992526"/>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Flexed Biceps Emoji (U+1F4AA)">
            <a:extLst>
              <a:ext uri="{FF2B5EF4-FFF2-40B4-BE49-F238E27FC236}">
                <a16:creationId xmlns:a16="http://schemas.microsoft.com/office/drawing/2014/main" id="{9CE72BA5-5F96-E946-BDCA-54258314D3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2763" y="5152178"/>
            <a:ext cx="1625600" cy="1625600"/>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Straight Connector 27">
            <a:extLst>
              <a:ext uri="{FF2B5EF4-FFF2-40B4-BE49-F238E27FC236}">
                <a16:creationId xmlns:a16="http://schemas.microsoft.com/office/drawing/2014/main" id="{BDF5CFEA-D20F-2C43-B565-1E2E2B3C031C}"/>
              </a:ext>
            </a:extLst>
          </p:cNvPr>
          <p:cNvCxnSpPr>
            <a:cxnSpLocks/>
          </p:cNvCxnSpPr>
          <p:nvPr/>
        </p:nvCxnSpPr>
        <p:spPr>
          <a:xfrm>
            <a:off x="17411" y="1833757"/>
            <a:ext cx="8734703"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93253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ing Without Databases in the 21st Century | by Lance Gutteridge |  codeburst">
            <a:extLst>
              <a:ext uri="{FF2B5EF4-FFF2-40B4-BE49-F238E27FC236}">
                <a16:creationId xmlns:a16="http://schemas.microsoft.com/office/drawing/2014/main" id="{FA7FC8E6-6187-3948-8D29-37D038C6A2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463" y="3037367"/>
            <a:ext cx="1219883" cy="147286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75E0563-4B3D-3242-9619-40D4AF63F579}"/>
              </a:ext>
            </a:extLst>
          </p:cNvPr>
          <p:cNvSpPr txBox="1"/>
          <p:nvPr/>
        </p:nvSpPr>
        <p:spPr>
          <a:xfrm>
            <a:off x="402462" y="2213163"/>
            <a:ext cx="1219883" cy="646331"/>
          </a:xfrm>
          <a:prstGeom prst="rect">
            <a:avLst/>
          </a:prstGeom>
          <a:noFill/>
        </p:spPr>
        <p:txBody>
          <a:bodyPr wrap="square" rtlCol="0">
            <a:spAutoFit/>
          </a:bodyPr>
          <a:lstStyle/>
          <a:p>
            <a:pPr algn="ctr"/>
            <a:r>
              <a:rPr lang="en-US" dirty="0"/>
              <a:t>Tweet Database</a:t>
            </a:r>
          </a:p>
        </p:txBody>
      </p:sp>
      <p:sp>
        <p:nvSpPr>
          <p:cNvPr id="3" name="Right Arrow 2">
            <a:extLst>
              <a:ext uri="{FF2B5EF4-FFF2-40B4-BE49-F238E27FC236}">
                <a16:creationId xmlns:a16="http://schemas.microsoft.com/office/drawing/2014/main" id="{4DF4C2F4-36E5-1C46-B60C-19FC80E444DE}"/>
              </a:ext>
            </a:extLst>
          </p:cNvPr>
          <p:cNvSpPr/>
          <p:nvPr/>
        </p:nvSpPr>
        <p:spPr>
          <a:xfrm>
            <a:off x="1708779" y="3490406"/>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03DD14D1-7444-8C46-B8F4-0306202ED064}"/>
              </a:ext>
            </a:extLst>
          </p:cNvPr>
          <p:cNvSpPr/>
          <p:nvPr/>
        </p:nvSpPr>
        <p:spPr>
          <a:xfrm>
            <a:off x="5026476" y="1800099"/>
            <a:ext cx="1363585"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 Model</a:t>
            </a:r>
          </a:p>
        </p:txBody>
      </p:sp>
      <p:sp>
        <p:nvSpPr>
          <p:cNvPr id="5" name="Rectangle 4">
            <a:extLst>
              <a:ext uri="{FF2B5EF4-FFF2-40B4-BE49-F238E27FC236}">
                <a16:creationId xmlns:a16="http://schemas.microsoft.com/office/drawing/2014/main" id="{8D69969F-E740-034F-80DA-CC9BE343999C}"/>
              </a:ext>
            </a:extLst>
          </p:cNvPr>
          <p:cNvSpPr/>
          <p:nvPr/>
        </p:nvSpPr>
        <p:spPr>
          <a:xfrm>
            <a:off x="2363586" y="3279156"/>
            <a:ext cx="1636909"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Preprocessing</a:t>
            </a:r>
          </a:p>
        </p:txBody>
      </p:sp>
      <p:sp>
        <p:nvSpPr>
          <p:cNvPr id="8" name="Bent Arrow 7">
            <a:extLst>
              <a:ext uri="{FF2B5EF4-FFF2-40B4-BE49-F238E27FC236}">
                <a16:creationId xmlns:a16="http://schemas.microsoft.com/office/drawing/2014/main" id="{D06E4DDC-9276-F54C-951D-E4392604C230}"/>
              </a:ext>
            </a:extLst>
          </p:cNvPr>
          <p:cNvSpPr/>
          <p:nvPr/>
        </p:nvSpPr>
        <p:spPr>
          <a:xfrm rot="5400000" flipH="1">
            <a:off x="4310886" y="3043696"/>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E7ED02D0-A78C-FE4B-AFEA-9E24D831FB6B}"/>
              </a:ext>
            </a:extLst>
          </p:cNvPr>
          <p:cNvSpPr/>
          <p:nvPr/>
        </p:nvSpPr>
        <p:spPr>
          <a:xfrm>
            <a:off x="4912949" y="4084223"/>
            <a:ext cx="1477112"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Clusters</a:t>
            </a:r>
          </a:p>
        </p:txBody>
      </p:sp>
      <p:sp>
        <p:nvSpPr>
          <p:cNvPr id="11" name="Bent Arrow 10">
            <a:extLst>
              <a:ext uri="{FF2B5EF4-FFF2-40B4-BE49-F238E27FC236}">
                <a16:creationId xmlns:a16="http://schemas.microsoft.com/office/drawing/2014/main" id="{D7120BA7-4E3D-0341-976E-ED730D58A39C}"/>
              </a:ext>
            </a:extLst>
          </p:cNvPr>
          <p:cNvSpPr/>
          <p:nvPr/>
        </p:nvSpPr>
        <p:spPr>
          <a:xfrm rot="5400000">
            <a:off x="4310885" y="3703713"/>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2">
            <a:extLst>
              <a:ext uri="{FF2B5EF4-FFF2-40B4-BE49-F238E27FC236}">
                <a16:creationId xmlns:a16="http://schemas.microsoft.com/office/drawing/2014/main" id="{A94B6ECB-83C6-DB48-9737-DB42B91C04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103" y="359343"/>
            <a:ext cx="799064" cy="702849"/>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4B01E6CC-F743-7C43-8883-BA62BCA46948}"/>
              </a:ext>
            </a:extLst>
          </p:cNvPr>
          <p:cNvSpPr/>
          <p:nvPr/>
        </p:nvSpPr>
        <p:spPr>
          <a:xfrm>
            <a:off x="7989673" y="306485"/>
            <a:ext cx="1245228"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9" name="Oval 8">
            <a:extLst>
              <a:ext uri="{FF2B5EF4-FFF2-40B4-BE49-F238E27FC236}">
                <a16:creationId xmlns:a16="http://schemas.microsoft.com/office/drawing/2014/main" id="{4891CFB0-0122-254A-962C-664334D503F1}"/>
              </a:ext>
            </a:extLst>
          </p:cNvPr>
          <p:cNvSpPr/>
          <p:nvPr/>
        </p:nvSpPr>
        <p:spPr>
          <a:xfrm>
            <a:off x="7914948" y="2904546"/>
            <a:ext cx="1219498" cy="11796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Final Model</a:t>
            </a:r>
          </a:p>
        </p:txBody>
      </p:sp>
      <p:sp>
        <p:nvSpPr>
          <p:cNvPr id="16" name="Rectangle 15">
            <a:extLst>
              <a:ext uri="{FF2B5EF4-FFF2-40B4-BE49-F238E27FC236}">
                <a16:creationId xmlns:a16="http://schemas.microsoft.com/office/drawing/2014/main" id="{7C27A96B-8276-0A46-BAFC-A563AAB2656F}"/>
              </a:ext>
            </a:extLst>
          </p:cNvPr>
          <p:cNvSpPr/>
          <p:nvPr/>
        </p:nvSpPr>
        <p:spPr>
          <a:xfrm>
            <a:off x="168056" y="1062192"/>
            <a:ext cx="6822939" cy="441481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Bent Arrow 17">
            <a:extLst>
              <a:ext uri="{FF2B5EF4-FFF2-40B4-BE49-F238E27FC236}">
                <a16:creationId xmlns:a16="http://schemas.microsoft.com/office/drawing/2014/main" id="{BCDD81A0-9747-8741-AD7F-02AED7A1985F}"/>
              </a:ext>
            </a:extLst>
          </p:cNvPr>
          <p:cNvSpPr/>
          <p:nvPr/>
        </p:nvSpPr>
        <p:spPr>
          <a:xfrm rot="5400000" flipH="1">
            <a:off x="7083498" y="3853676"/>
            <a:ext cx="500764" cy="14771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Bent Arrow 18">
            <a:extLst>
              <a:ext uri="{FF2B5EF4-FFF2-40B4-BE49-F238E27FC236}">
                <a16:creationId xmlns:a16="http://schemas.microsoft.com/office/drawing/2014/main" id="{26E3F5F4-6925-9B47-A5CD-3D93EC320A06}"/>
              </a:ext>
            </a:extLst>
          </p:cNvPr>
          <p:cNvSpPr/>
          <p:nvPr/>
        </p:nvSpPr>
        <p:spPr>
          <a:xfrm rot="5400000">
            <a:off x="7028168" y="1734197"/>
            <a:ext cx="438348" cy="1477112"/>
          </a:xfrm>
          <a:prstGeom prst="bentArrow">
            <a:avLst>
              <a:gd name="adj1" fmla="val 25000"/>
              <a:gd name="adj2" fmla="val 25000"/>
              <a:gd name="adj3" fmla="val 25000"/>
              <a:gd name="adj4" fmla="val 464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0" name="Straight Arrow Connector 19">
            <a:extLst>
              <a:ext uri="{FF2B5EF4-FFF2-40B4-BE49-F238E27FC236}">
                <a16:creationId xmlns:a16="http://schemas.microsoft.com/office/drawing/2014/main" id="{53D8AF06-5367-144C-A975-4A0DB0D79814}"/>
              </a:ext>
            </a:extLst>
          </p:cNvPr>
          <p:cNvCxnSpPr>
            <a:cxnSpLocks/>
          </p:cNvCxnSpPr>
          <p:nvPr/>
        </p:nvCxnSpPr>
        <p:spPr>
          <a:xfrm>
            <a:off x="8524697" y="1734183"/>
            <a:ext cx="0" cy="957959"/>
          </a:xfrm>
          <a:prstGeom prst="straightConnector1">
            <a:avLst/>
          </a:prstGeom>
          <a:ln w="31750">
            <a:prstDash val="solid"/>
            <a:tailEnd type="triangle"/>
          </a:ln>
        </p:spPr>
        <p:style>
          <a:lnRef idx="1">
            <a:schemeClr val="accent1"/>
          </a:lnRef>
          <a:fillRef idx="0">
            <a:schemeClr val="accent1"/>
          </a:fillRef>
          <a:effectRef idx="0">
            <a:schemeClr val="accent1"/>
          </a:effectRef>
          <a:fontRef idx="minor">
            <a:schemeClr val="tx1"/>
          </a:fontRef>
        </p:style>
      </p:cxnSp>
      <p:sp>
        <p:nvSpPr>
          <p:cNvPr id="24" name="Right Arrow 23">
            <a:extLst>
              <a:ext uri="{FF2B5EF4-FFF2-40B4-BE49-F238E27FC236}">
                <a16:creationId xmlns:a16="http://schemas.microsoft.com/office/drawing/2014/main" id="{8120602E-067F-654B-81AC-5D4E83CEE519}"/>
              </a:ext>
            </a:extLst>
          </p:cNvPr>
          <p:cNvSpPr/>
          <p:nvPr/>
        </p:nvSpPr>
        <p:spPr>
          <a:xfrm>
            <a:off x="9307156" y="3343034"/>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0460A83-8540-2A44-AD27-3DE9DD11C82A}"/>
              </a:ext>
            </a:extLst>
          </p:cNvPr>
          <p:cNvSpPr txBox="1"/>
          <p:nvPr/>
        </p:nvSpPr>
        <p:spPr>
          <a:xfrm>
            <a:off x="10031363" y="1936164"/>
            <a:ext cx="1493520" cy="923330"/>
          </a:xfrm>
          <a:prstGeom prst="rect">
            <a:avLst/>
          </a:prstGeom>
          <a:noFill/>
        </p:spPr>
        <p:txBody>
          <a:bodyPr wrap="square" rtlCol="0">
            <a:spAutoFit/>
          </a:bodyPr>
          <a:lstStyle/>
          <a:p>
            <a:pPr marL="285750" indent="-285750">
              <a:buFont typeface="Wingdings" pitchFamily="2" charset="2"/>
              <a:buChar char="q"/>
            </a:pPr>
            <a:r>
              <a:rPr lang="en-US" dirty="0"/>
              <a:t>Positive</a:t>
            </a:r>
          </a:p>
          <a:p>
            <a:pPr marL="285750" indent="-285750">
              <a:buFont typeface="Wingdings" pitchFamily="2" charset="2"/>
              <a:buChar char="q"/>
            </a:pPr>
            <a:r>
              <a:rPr lang="en-US" dirty="0"/>
              <a:t>Neutral</a:t>
            </a:r>
          </a:p>
          <a:p>
            <a:pPr marL="285750" indent="-285750">
              <a:buFont typeface="Wingdings" pitchFamily="2" charset="2"/>
              <a:buChar char="q"/>
            </a:pPr>
            <a:r>
              <a:rPr lang="en-US" dirty="0"/>
              <a:t>Negative</a:t>
            </a:r>
          </a:p>
        </p:txBody>
      </p:sp>
      <p:sp>
        <p:nvSpPr>
          <p:cNvPr id="26" name="TextBox 25">
            <a:extLst>
              <a:ext uri="{FF2B5EF4-FFF2-40B4-BE49-F238E27FC236}">
                <a16:creationId xmlns:a16="http://schemas.microsoft.com/office/drawing/2014/main" id="{A8BF0A83-D840-FF4B-9987-3260F1C882A3}"/>
              </a:ext>
            </a:extLst>
          </p:cNvPr>
          <p:cNvSpPr txBox="1"/>
          <p:nvPr/>
        </p:nvSpPr>
        <p:spPr>
          <a:xfrm>
            <a:off x="10079201" y="3666345"/>
            <a:ext cx="2109652" cy="923330"/>
          </a:xfrm>
          <a:prstGeom prst="rect">
            <a:avLst/>
          </a:prstGeom>
          <a:noFill/>
        </p:spPr>
        <p:txBody>
          <a:bodyPr wrap="square" rtlCol="0">
            <a:spAutoFit/>
          </a:bodyPr>
          <a:lstStyle/>
          <a:p>
            <a:pPr marL="285750" indent="-285750">
              <a:buFont typeface="Wingdings" pitchFamily="2" charset="2"/>
              <a:buChar char="q"/>
            </a:pPr>
            <a:r>
              <a:rPr lang="en-US" dirty="0"/>
              <a:t>Luggage</a:t>
            </a:r>
          </a:p>
          <a:p>
            <a:pPr marL="285750" indent="-285750">
              <a:buFont typeface="Wingdings" pitchFamily="2" charset="2"/>
              <a:buChar char="q"/>
            </a:pPr>
            <a:r>
              <a:rPr lang="en-US" dirty="0"/>
              <a:t>Customer Service</a:t>
            </a:r>
          </a:p>
          <a:p>
            <a:pPr marL="285750" indent="-285750">
              <a:buFont typeface="Wingdings" pitchFamily="2" charset="2"/>
              <a:buChar char="q"/>
            </a:pPr>
            <a:r>
              <a:rPr lang="en-US" dirty="0"/>
              <a:t>Delay</a:t>
            </a:r>
          </a:p>
        </p:txBody>
      </p:sp>
      <p:sp>
        <p:nvSpPr>
          <p:cNvPr id="25" name="TextBox 24">
            <a:extLst>
              <a:ext uri="{FF2B5EF4-FFF2-40B4-BE49-F238E27FC236}">
                <a16:creationId xmlns:a16="http://schemas.microsoft.com/office/drawing/2014/main" id="{5D7F35AC-40B8-5F4D-B496-5CDD32A0478C}"/>
              </a:ext>
            </a:extLst>
          </p:cNvPr>
          <p:cNvSpPr txBox="1"/>
          <p:nvPr/>
        </p:nvSpPr>
        <p:spPr>
          <a:xfrm>
            <a:off x="10052586" y="4017589"/>
            <a:ext cx="725537" cy="369332"/>
          </a:xfrm>
          <a:prstGeom prst="rect">
            <a:avLst/>
          </a:prstGeom>
          <a:noFill/>
        </p:spPr>
        <p:txBody>
          <a:bodyPr wrap="square" rtlCol="0">
            <a:spAutoFit/>
          </a:bodyPr>
          <a:lstStyle/>
          <a:p>
            <a:r>
              <a:rPr lang="en-US" dirty="0"/>
              <a:t>✅</a:t>
            </a:r>
          </a:p>
        </p:txBody>
      </p:sp>
      <p:sp>
        <p:nvSpPr>
          <p:cNvPr id="28" name="TextBox 27">
            <a:extLst>
              <a:ext uri="{FF2B5EF4-FFF2-40B4-BE49-F238E27FC236}">
                <a16:creationId xmlns:a16="http://schemas.microsoft.com/office/drawing/2014/main" id="{5B0A934D-44F5-E14D-8CBD-62EC8FF592AC}"/>
              </a:ext>
            </a:extLst>
          </p:cNvPr>
          <p:cNvSpPr txBox="1"/>
          <p:nvPr/>
        </p:nvSpPr>
        <p:spPr>
          <a:xfrm>
            <a:off x="10032357" y="2556291"/>
            <a:ext cx="725537" cy="369332"/>
          </a:xfrm>
          <a:prstGeom prst="rect">
            <a:avLst/>
          </a:prstGeom>
          <a:noFill/>
        </p:spPr>
        <p:txBody>
          <a:bodyPr wrap="square" rtlCol="0">
            <a:spAutoFit/>
          </a:bodyPr>
          <a:lstStyle/>
          <a:p>
            <a:r>
              <a:rPr lang="en-US" dirty="0"/>
              <a:t>✅</a:t>
            </a:r>
          </a:p>
        </p:txBody>
      </p:sp>
      <p:sp>
        <p:nvSpPr>
          <p:cNvPr id="29" name="Text Placeholder 4">
            <a:extLst>
              <a:ext uri="{FF2B5EF4-FFF2-40B4-BE49-F238E27FC236}">
                <a16:creationId xmlns:a16="http://schemas.microsoft.com/office/drawing/2014/main" id="{D05D0557-549D-C444-B6DA-EDE909FE7F77}"/>
              </a:ext>
            </a:extLst>
          </p:cNvPr>
          <p:cNvSpPr txBox="1">
            <a:spLocks/>
          </p:cNvSpPr>
          <p:nvPr/>
        </p:nvSpPr>
        <p:spPr>
          <a:xfrm>
            <a:off x="427824" y="182155"/>
            <a:ext cx="4593866" cy="8239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dirty="0"/>
              <a:t>End to End Workflow</a:t>
            </a:r>
          </a:p>
        </p:txBody>
      </p:sp>
      <p:cxnSp>
        <p:nvCxnSpPr>
          <p:cNvPr id="30" name="Straight Connector 29">
            <a:extLst>
              <a:ext uri="{FF2B5EF4-FFF2-40B4-BE49-F238E27FC236}">
                <a16:creationId xmlns:a16="http://schemas.microsoft.com/office/drawing/2014/main" id="{0C1AF008-5A7E-244C-B95D-9B672852FD47}"/>
              </a:ext>
            </a:extLst>
          </p:cNvPr>
          <p:cNvCxnSpPr>
            <a:cxnSpLocks/>
          </p:cNvCxnSpPr>
          <p:nvPr/>
        </p:nvCxnSpPr>
        <p:spPr>
          <a:xfrm>
            <a:off x="70457" y="857691"/>
            <a:ext cx="6300526"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22" name="Freeform 21">
            <a:extLst>
              <a:ext uri="{FF2B5EF4-FFF2-40B4-BE49-F238E27FC236}">
                <a16:creationId xmlns:a16="http://schemas.microsoft.com/office/drawing/2014/main" id="{FA1DFF4B-50B3-3742-AA07-824706C18E42}"/>
              </a:ext>
            </a:extLst>
          </p:cNvPr>
          <p:cNvSpPr/>
          <p:nvPr/>
        </p:nvSpPr>
        <p:spPr>
          <a:xfrm>
            <a:off x="1140031" y="4690753"/>
            <a:ext cx="8502733" cy="1776092"/>
          </a:xfrm>
          <a:custGeom>
            <a:avLst/>
            <a:gdLst>
              <a:gd name="connsiteX0" fmla="*/ 0 w 8502733"/>
              <a:gd name="connsiteY0" fmla="*/ 0 h 1776092"/>
              <a:gd name="connsiteX1" fmla="*/ 403761 w 8502733"/>
              <a:gd name="connsiteY1" fmla="*/ 1520042 h 1776092"/>
              <a:gd name="connsiteX2" fmla="*/ 1591294 w 8502733"/>
              <a:gd name="connsiteY2" fmla="*/ 1757548 h 1776092"/>
              <a:gd name="connsiteX3" fmla="*/ 3360717 w 8502733"/>
              <a:gd name="connsiteY3" fmla="*/ 1745673 h 1776092"/>
              <a:gd name="connsiteX4" fmla="*/ 5047013 w 8502733"/>
              <a:gd name="connsiteY4" fmla="*/ 1626920 h 1776092"/>
              <a:gd name="connsiteX5" fmla="*/ 6863938 w 8502733"/>
              <a:gd name="connsiteY5" fmla="*/ 1068779 h 1776092"/>
              <a:gd name="connsiteX6" fmla="*/ 7908966 w 8502733"/>
              <a:gd name="connsiteY6" fmla="*/ 581891 h 1776092"/>
              <a:gd name="connsiteX7" fmla="*/ 8502733 w 8502733"/>
              <a:gd name="connsiteY7" fmla="*/ 296883 h 177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02733" h="1776092">
                <a:moveTo>
                  <a:pt x="0" y="0"/>
                </a:moveTo>
                <a:cubicBezTo>
                  <a:pt x="69272" y="613558"/>
                  <a:pt x="138545" y="1227117"/>
                  <a:pt x="403761" y="1520042"/>
                </a:cubicBezTo>
                <a:cubicBezTo>
                  <a:pt x="668977" y="1812967"/>
                  <a:pt x="1098468" y="1719943"/>
                  <a:pt x="1591294" y="1757548"/>
                </a:cubicBezTo>
                <a:cubicBezTo>
                  <a:pt x="2084120" y="1795153"/>
                  <a:pt x="2784764" y="1767444"/>
                  <a:pt x="3360717" y="1745673"/>
                </a:cubicBezTo>
                <a:cubicBezTo>
                  <a:pt x="3936670" y="1723902"/>
                  <a:pt x="4463143" y="1739736"/>
                  <a:pt x="5047013" y="1626920"/>
                </a:cubicBezTo>
                <a:cubicBezTo>
                  <a:pt x="5630883" y="1514104"/>
                  <a:pt x="6386946" y="1242951"/>
                  <a:pt x="6863938" y="1068779"/>
                </a:cubicBezTo>
                <a:cubicBezTo>
                  <a:pt x="7340930" y="894608"/>
                  <a:pt x="7908966" y="581891"/>
                  <a:pt x="7908966" y="581891"/>
                </a:cubicBezTo>
                <a:lnTo>
                  <a:pt x="8502733" y="296883"/>
                </a:lnTo>
              </a:path>
            </a:pathLst>
          </a:custGeom>
          <a:noFill/>
          <a:ln>
            <a:solidFill>
              <a:schemeClr val="accent2"/>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riangle 26">
            <a:extLst>
              <a:ext uri="{FF2B5EF4-FFF2-40B4-BE49-F238E27FC236}">
                <a16:creationId xmlns:a16="http://schemas.microsoft.com/office/drawing/2014/main" id="{42362569-ECA5-2947-8CDC-58A7FF47085A}"/>
              </a:ext>
            </a:extLst>
          </p:cNvPr>
          <p:cNvSpPr/>
          <p:nvPr/>
        </p:nvSpPr>
        <p:spPr>
          <a:xfrm rot="21149509">
            <a:off x="1021292" y="4675668"/>
            <a:ext cx="240871" cy="151861"/>
          </a:xfrm>
          <a:prstGeom prst="triangl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CC5C34B-E269-6549-AE9C-8387E81779C1}"/>
              </a:ext>
            </a:extLst>
          </p:cNvPr>
          <p:cNvSpPr txBox="1"/>
          <p:nvPr/>
        </p:nvSpPr>
        <p:spPr>
          <a:xfrm>
            <a:off x="3062419" y="6012715"/>
            <a:ext cx="2343397" cy="369332"/>
          </a:xfrm>
          <a:prstGeom prst="rect">
            <a:avLst/>
          </a:prstGeom>
          <a:noFill/>
        </p:spPr>
        <p:txBody>
          <a:bodyPr wrap="square" rtlCol="0">
            <a:spAutoFit/>
          </a:bodyPr>
          <a:lstStyle/>
          <a:p>
            <a:r>
              <a:rPr lang="en-US" dirty="0">
                <a:solidFill>
                  <a:schemeClr val="accent2"/>
                </a:solidFill>
              </a:rPr>
              <a:t>Feedback</a:t>
            </a:r>
          </a:p>
        </p:txBody>
      </p:sp>
      <p:sp>
        <p:nvSpPr>
          <p:cNvPr id="6" name="Rectangle 5">
            <a:extLst>
              <a:ext uri="{FF2B5EF4-FFF2-40B4-BE49-F238E27FC236}">
                <a16:creationId xmlns:a16="http://schemas.microsoft.com/office/drawing/2014/main" id="{2F79874A-4C89-1946-9CBC-FA79C0ED6A48}"/>
              </a:ext>
            </a:extLst>
          </p:cNvPr>
          <p:cNvSpPr/>
          <p:nvPr/>
        </p:nvSpPr>
        <p:spPr>
          <a:xfrm>
            <a:off x="4859427" y="4062138"/>
            <a:ext cx="1582284" cy="1206850"/>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0461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A8AFC-BF9A-2C45-BCFC-374E0E606418}"/>
              </a:ext>
            </a:extLst>
          </p:cNvPr>
          <p:cNvSpPr>
            <a:spLocks noGrp="1"/>
          </p:cNvSpPr>
          <p:nvPr>
            <p:ph type="title"/>
          </p:nvPr>
        </p:nvSpPr>
        <p:spPr>
          <a:xfrm>
            <a:off x="444500" y="0"/>
            <a:ext cx="10515600" cy="1325563"/>
          </a:xfrm>
        </p:spPr>
        <p:txBody>
          <a:bodyPr/>
          <a:lstStyle/>
          <a:p>
            <a:r>
              <a:rPr lang="en-US" dirty="0"/>
              <a:t>Aspect Building</a:t>
            </a:r>
          </a:p>
        </p:txBody>
      </p:sp>
      <p:sp>
        <p:nvSpPr>
          <p:cNvPr id="4" name="Content Placeholder 3">
            <a:extLst>
              <a:ext uri="{FF2B5EF4-FFF2-40B4-BE49-F238E27FC236}">
                <a16:creationId xmlns:a16="http://schemas.microsoft.com/office/drawing/2014/main" id="{D9B7486B-23C2-2147-8BC9-59991824C519}"/>
              </a:ext>
            </a:extLst>
          </p:cNvPr>
          <p:cNvSpPr>
            <a:spLocks noGrp="1"/>
          </p:cNvSpPr>
          <p:nvPr>
            <p:ph sz="half" idx="1"/>
          </p:nvPr>
        </p:nvSpPr>
        <p:spPr>
          <a:xfrm>
            <a:off x="183994" y="782537"/>
            <a:ext cx="9652000" cy="717072"/>
          </a:xfrm>
        </p:spPr>
        <p:txBody>
          <a:bodyPr/>
          <a:lstStyle/>
          <a:p>
            <a:pPr marL="0" indent="0">
              <a:buNone/>
            </a:pPr>
            <a:r>
              <a:rPr lang="en-US" sz="2000" dirty="0"/>
              <a:t>Due to aspects being unsupervised, we used an elbow curve to measure the inertia when adding more clusters to decide an appropriate amount</a:t>
            </a:r>
          </a:p>
          <a:p>
            <a:endParaRPr lang="en-US" sz="2000" dirty="0"/>
          </a:p>
          <a:p>
            <a:pPr marL="0" indent="0">
              <a:buNone/>
            </a:pPr>
            <a:endParaRPr lang="en-US" sz="2000" dirty="0"/>
          </a:p>
          <a:p>
            <a:pPr marL="0" indent="0">
              <a:buNone/>
            </a:pPr>
            <a:endParaRPr lang="en-US" sz="2000" dirty="0"/>
          </a:p>
          <a:p>
            <a:endParaRPr lang="en-US" dirty="0"/>
          </a:p>
        </p:txBody>
      </p:sp>
      <p:sp>
        <p:nvSpPr>
          <p:cNvPr id="17" name="TextBox 16">
            <a:extLst>
              <a:ext uri="{FF2B5EF4-FFF2-40B4-BE49-F238E27FC236}">
                <a16:creationId xmlns:a16="http://schemas.microsoft.com/office/drawing/2014/main" id="{81173F1D-9E58-2242-8291-39D47F2DF732}"/>
              </a:ext>
            </a:extLst>
          </p:cNvPr>
          <p:cNvSpPr txBox="1"/>
          <p:nvPr/>
        </p:nvSpPr>
        <p:spPr>
          <a:xfrm>
            <a:off x="263553" y="4919384"/>
            <a:ext cx="4660900" cy="646331"/>
          </a:xfrm>
          <a:prstGeom prst="rect">
            <a:avLst/>
          </a:prstGeom>
          <a:noFill/>
        </p:spPr>
        <p:txBody>
          <a:bodyPr wrap="square" rtlCol="0">
            <a:spAutoFit/>
          </a:bodyPr>
          <a:lstStyle/>
          <a:p>
            <a:r>
              <a:rPr lang="en-US" dirty="0"/>
              <a:t>At 8 clusters we get little improvement in inertia </a:t>
            </a:r>
          </a:p>
        </p:txBody>
      </p:sp>
      <p:pic>
        <p:nvPicPr>
          <p:cNvPr id="5" name="Picture 4" descr="Chart, line chart&#10;&#10;Description automatically generated">
            <a:extLst>
              <a:ext uri="{FF2B5EF4-FFF2-40B4-BE49-F238E27FC236}">
                <a16:creationId xmlns:a16="http://schemas.microsoft.com/office/drawing/2014/main" id="{11AFF7C1-6674-7449-A10F-482D49F13498}"/>
              </a:ext>
            </a:extLst>
          </p:cNvPr>
          <p:cNvPicPr>
            <a:picLocks noChangeAspect="1"/>
          </p:cNvPicPr>
          <p:nvPr/>
        </p:nvPicPr>
        <p:blipFill>
          <a:blip r:embed="rId2"/>
          <a:stretch>
            <a:fillRect/>
          </a:stretch>
        </p:blipFill>
        <p:spPr>
          <a:xfrm>
            <a:off x="202983" y="1538276"/>
            <a:ext cx="4438650" cy="3022297"/>
          </a:xfrm>
          <a:prstGeom prst="rect">
            <a:avLst/>
          </a:prstGeom>
        </p:spPr>
      </p:pic>
      <p:cxnSp>
        <p:nvCxnSpPr>
          <p:cNvPr id="15" name="Straight Connector 14">
            <a:extLst>
              <a:ext uri="{FF2B5EF4-FFF2-40B4-BE49-F238E27FC236}">
                <a16:creationId xmlns:a16="http://schemas.microsoft.com/office/drawing/2014/main" id="{BECE6AAE-5F93-D647-A84A-DEA202ECCF25}"/>
              </a:ext>
            </a:extLst>
          </p:cNvPr>
          <p:cNvCxnSpPr>
            <a:cxnSpLocks/>
          </p:cNvCxnSpPr>
          <p:nvPr/>
        </p:nvCxnSpPr>
        <p:spPr>
          <a:xfrm>
            <a:off x="2094230" y="1742004"/>
            <a:ext cx="0" cy="2468563"/>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4235329-3F18-E14A-940B-2B1280EB3FD0}"/>
              </a:ext>
            </a:extLst>
          </p:cNvPr>
          <p:cNvSpPr txBox="1"/>
          <p:nvPr/>
        </p:nvSpPr>
        <p:spPr>
          <a:xfrm>
            <a:off x="5991777" y="1931642"/>
            <a:ext cx="1874520" cy="1446550"/>
          </a:xfrm>
          <a:prstGeom prst="rect">
            <a:avLst/>
          </a:prstGeom>
          <a:noFill/>
        </p:spPr>
        <p:txBody>
          <a:bodyPr wrap="square" rtlCol="0">
            <a:spAutoFit/>
          </a:bodyPr>
          <a:lstStyle/>
          <a:p>
            <a:r>
              <a:rPr lang="en-US" sz="1100" dirty="0"/>
              <a:t>Left</a:t>
            </a:r>
          </a:p>
          <a:p>
            <a:r>
              <a:rPr lang="en-US" sz="1100" dirty="0"/>
              <a:t>Just</a:t>
            </a:r>
          </a:p>
          <a:p>
            <a:r>
              <a:rPr lang="en-US" sz="1100" dirty="0"/>
              <a:t>New</a:t>
            </a:r>
          </a:p>
          <a:p>
            <a:r>
              <a:rPr lang="en-US" sz="1100" dirty="0"/>
              <a:t>Passengers</a:t>
            </a:r>
          </a:p>
          <a:p>
            <a:r>
              <a:rPr lang="en-US" sz="1100" dirty="0"/>
              <a:t>Please</a:t>
            </a:r>
          </a:p>
          <a:p>
            <a:r>
              <a:rPr lang="en-US" sz="1100" dirty="0"/>
              <a:t>Seats</a:t>
            </a:r>
          </a:p>
          <a:p>
            <a:r>
              <a:rPr lang="en-US" sz="1100" dirty="0"/>
              <a:t>Stop</a:t>
            </a:r>
          </a:p>
          <a:p>
            <a:endParaRPr lang="en-US" sz="1100" dirty="0"/>
          </a:p>
        </p:txBody>
      </p:sp>
      <p:sp>
        <p:nvSpPr>
          <p:cNvPr id="11" name="TextBox 10">
            <a:extLst>
              <a:ext uri="{FF2B5EF4-FFF2-40B4-BE49-F238E27FC236}">
                <a16:creationId xmlns:a16="http://schemas.microsoft.com/office/drawing/2014/main" id="{05028C6C-9723-7D48-A1B8-40C88182471A}"/>
              </a:ext>
            </a:extLst>
          </p:cNvPr>
          <p:cNvSpPr txBox="1"/>
          <p:nvPr/>
        </p:nvSpPr>
        <p:spPr>
          <a:xfrm>
            <a:off x="5420277" y="1509335"/>
            <a:ext cx="1874520" cy="369332"/>
          </a:xfrm>
          <a:prstGeom prst="rect">
            <a:avLst/>
          </a:prstGeom>
          <a:noFill/>
        </p:spPr>
        <p:txBody>
          <a:bodyPr wrap="square" rtlCol="0">
            <a:spAutoFit/>
          </a:bodyPr>
          <a:lstStyle/>
          <a:p>
            <a:r>
              <a:rPr lang="en-US" dirty="0"/>
              <a:t>Cluster 1</a:t>
            </a:r>
          </a:p>
        </p:txBody>
      </p:sp>
      <p:sp>
        <p:nvSpPr>
          <p:cNvPr id="12" name="TextBox 11">
            <a:extLst>
              <a:ext uri="{FF2B5EF4-FFF2-40B4-BE49-F238E27FC236}">
                <a16:creationId xmlns:a16="http://schemas.microsoft.com/office/drawing/2014/main" id="{2497DDED-F259-6949-A0D4-72F8711564E6}"/>
              </a:ext>
            </a:extLst>
          </p:cNvPr>
          <p:cNvSpPr txBox="1"/>
          <p:nvPr/>
        </p:nvSpPr>
        <p:spPr>
          <a:xfrm>
            <a:off x="5260257" y="1918599"/>
            <a:ext cx="1874520" cy="1446550"/>
          </a:xfrm>
          <a:prstGeom prst="rect">
            <a:avLst/>
          </a:prstGeom>
          <a:noFill/>
        </p:spPr>
        <p:txBody>
          <a:bodyPr wrap="square" rtlCol="0">
            <a:spAutoFit/>
          </a:bodyPr>
          <a:lstStyle/>
          <a:p>
            <a:r>
              <a:rPr lang="en-US" sz="1100" dirty="0"/>
              <a:t>Plane</a:t>
            </a:r>
            <a:br>
              <a:rPr lang="en-US" sz="1100" dirty="0"/>
            </a:br>
            <a:r>
              <a:rPr lang="en-US" sz="1100" dirty="0"/>
              <a:t>Sit</a:t>
            </a:r>
            <a:br>
              <a:rPr lang="en-US" sz="1100" dirty="0"/>
            </a:br>
            <a:r>
              <a:rPr lang="en-US" sz="1100" dirty="0"/>
              <a:t>Hour</a:t>
            </a:r>
            <a:br>
              <a:rPr lang="en-US" sz="1100" dirty="0"/>
            </a:br>
            <a:r>
              <a:rPr lang="en-US" sz="1100" dirty="0"/>
              <a:t>Gate</a:t>
            </a:r>
          </a:p>
          <a:p>
            <a:r>
              <a:rPr lang="en-US" sz="1100" dirty="0"/>
              <a:t>Waited</a:t>
            </a:r>
          </a:p>
          <a:p>
            <a:r>
              <a:rPr lang="en-US" sz="1100" dirty="0"/>
              <a:t>Why</a:t>
            </a:r>
          </a:p>
          <a:p>
            <a:r>
              <a:rPr lang="en-US" sz="1100" dirty="0"/>
              <a:t>Boarding</a:t>
            </a:r>
          </a:p>
          <a:p>
            <a:endParaRPr lang="en-US" sz="1100" dirty="0"/>
          </a:p>
        </p:txBody>
      </p:sp>
      <p:sp>
        <p:nvSpPr>
          <p:cNvPr id="13" name="TextBox 12">
            <a:extLst>
              <a:ext uri="{FF2B5EF4-FFF2-40B4-BE49-F238E27FC236}">
                <a16:creationId xmlns:a16="http://schemas.microsoft.com/office/drawing/2014/main" id="{2CE7153C-8E91-F340-A8F8-E78153D4E11F}"/>
              </a:ext>
            </a:extLst>
          </p:cNvPr>
          <p:cNvSpPr txBox="1"/>
          <p:nvPr/>
        </p:nvSpPr>
        <p:spPr>
          <a:xfrm>
            <a:off x="6929037" y="1509335"/>
            <a:ext cx="1874520" cy="369332"/>
          </a:xfrm>
          <a:prstGeom prst="rect">
            <a:avLst/>
          </a:prstGeom>
          <a:noFill/>
        </p:spPr>
        <p:txBody>
          <a:bodyPr wrap="square" rtlCol="0">
            <a:spAutoFit/>
          </a:bodyPr>
          <a:lstStyle/>
          <a:p>
            <a:r>
              <a:rPr lang="en-US" dirty="0"/>
              <a:t>Cluster 2</a:t>
            </a:r>
          </a:p>
        </p:txBody>
      </p:sp>
      <p:sp>
        <p:nvSpPr>
          <p:cNvPr id="14" name="TextBox 13">
            <a:extLst>
              <a:ext uri="{FF2B5EF4-FFF2-40B4-BE49-F238E27FC236}">
                <a16:creationId xmlns:a16="http://schemas.microsoft.com/office/drawing/2014/main" id="{B3A2F7BC-94C6-E44E-B744-1F57FE163CFF}"/>
              </a:ext>
            </a:extLst>
          </p:cNvPr>
          <p:cNvSpPr txBox="1"/>
          <p:nvPr/>
        </p:nvSpPr>
        <p:spPr>
          <a:xfrm>
            <a:off x="8455026" y="1934110"/>
            <a:ext cx="1874520" cy="1277273"/>
          </a:xfrm>
          <a:prstGeom prst="rect">
            <a:avLst/>
          </a:prstGeom>
          <a:noFill/>
        </p:spPr>
        <p:txBody>
          <a:bodyPr wrap="square" rtlCol="0">
            <a:spAutoFit/>
          </a:bodyPr>
          <a:lstStyle/>
          <a:p>
            <a:r>
              <a:rPr lang="en-US" sz="1100" dirty="0"/>
              <a:t>Delayed</a:t>
            </a:r>
          </a:p>
          <a:p>
            <a:r>
              <a:rPr lang="en-US" sz="1100" dirty="0"/>
              <a:t>Late</a:t>
            </a:r>
          </a:p>
          <a:p>
            <a:r>
              <a:rPr lang="en-US" sz="1100" dirty="0" err="1"/>
              <a:t>Flightr</a:t>
            </a:r>
            <a:endParaRPr lang="en-US" sz="1100" dirty="0"/>
          </a:p>
          <a:p>
            <a:r>
              <a:rPr lang="en-US" sz="1100" dirty="0"/>
              <a:t>Missed</a:t>
            </a:r>
          </a:p>
          <a:p>
            <a:r>
              <a:rPr lang="en-US" sz="1100" dirty="0"/>
              <a:t>Connecting</a:t>
            </a:r>
          </a:p>
          <a:p>
            <a:r>
              <a:rPr lang="en-US" sz="1100" dirty="0"/>
              <a:t>Min</a:t>
            </a:r>
          </a:p>
          <a:p>
            <a:r>
              <a:rPr lang="en-US" sz="1100" dirty="0" err="1"/>
              <a:t>hrs</a:t>
            </a:r>
            <a:endParaRPr lang="en-US" sz="1100" dirty="0"/>
          </a:p>
        </p:txBody>
      </p:sp>
      <p:sp>
        <p:nvSpPr>
          <p:cNvPr id="16" name="TextBox 15">
            <a:extLst>
              <a:ext uri="{FF2B5EF4-FFF2-40B4-BE49-F238E27FC236}">
                <a16:creationId xmlns:a16="http://schemas.microsoft.com/office/drawing/2014/main" id="{C76E3536-362E-4240-8189-E9047EA7EB69}"/>
              </a:ext>
            </a:extLst>
          </p:cNvPr>
          <p:cNvSpPr txBox="1"/>
          <p:nvPr/>
        </p:nvSpPr>
        <p:spPr>
          <a:xfrm>
            <a:off x="9900135" y="1918599"/>
            <a:ext cx="1874520" cy="1277273"/>
          </a:xfrm>
          <a:prstGeom prst="rect">
            <a:avLst/>
          </a:prstGeom>
          <a:noFill/>
        </p:spPr>
        <p:txBody>
          <a:bodyPr wrap="square" rtlCol="0">
            <a:spAutoFit/>
          </a:bodyPr>
          <a:lstStyle/>
          <a:p>
            <a:r>
              <a:rPr lang="en-US" sz="1100" dirty="0"/>
              <a:t>Great</a:t>
            </a:r>
          </a:p>
          <a:p>
            <a:r>
              <a:rPr lang="en-US" sz="1100" dirty="0"/>
              <a:t>Awesome</a:t>
            </a:r>
          </a:p>
          <a:p>
            <a:r>
              <a:rPr lang="en-US" sz="1100" dirty="0"/>
              <a:t>Appreciate</a:t>
            </a:r>
          </a:p>
          <a:p>
            <a:r>
              <a:rPr lang="en-US" sz="1100" dirty="0"/>
              <a:t>Follow</a:t>
            </a:r>
          </a:p>
          <a:p>
            <a:r>
              <a:rPr lang="en-US" sz="1100" dirty="0"/>
              <a:t>Sent</a:t>
            </a:r>
          </a:p>
          <a:p>
            <a:r>
              <a:rPr lang="en-US" sz="1100" dirty="0"/>
              <a:t>Good</a:t>
            </a:r>
          </a:p>
          <a:p>
            <a:endParaRPr lang="en-US" sz="1100" dirty="0"/>
          </a:p>
        </p:txBody>
      </p:sp>
      <p:sp>
        <p:nvSpPr>
          <p:cNvPr id="19" name="TextBox 18">
            <a:extLst>
              <a:ext uri="{FF2B5EF4-FFF2-40B4-BE49-F238E27FC236}">
                <a16:creationId xmlns:a16="http://schemas.microsoft.com/office/drawing/2014/main" id="{A424BDEE-92E3-5141-8674-A2931C553984}"/>
              </a:ext>
            </a:extLst>
          </p:cNvPr>
          <p:cNvSpPr txBox="1"/>
          <p:nvPr/>
        </p:nvSpPr>
        <p:spPr>
          <a:xfrm>
            <a:off x="10584048" y="1878667"/>
            <a:ext cx="1874520" cy="1446550"/>
          </a:xfrm>
          <a:prstGeom prst="rect">
            <a:avLst/>
          </a:prstGeom>
          <a:noFill/>
        </p:spPr>
        <p:txBody>
          <a:bodyPr wrap="square" rtlCol="0">
            <a:spAutoFit/>
          </a:bodyPr>
          <a:lstStyle/>
          <a:p>
            <a:r>
              <a:rPr lang="en-US" sz="1100" dirty="0"/>
              <a:t>Updates</a:t>
            </a:r>
          </a:p>
          <a:p>
            <a:r>
              <a:rPr lang="en-US" sz="1100" dirty="0"/>
              <a:t>Very</a:t>
            </a:r>
          </a:p>
          <a:p>
            <a:r>
              <a:rPr lang="en-US" sz="1100" dirty="0"/>
              <a:t>Safe</a:t>
            </a:r>
          </a:p>
          <a:p>
            <a:r>
              <a:rPr lang="en-US" sz="1100" dirty="0"/>
              <a:t>Okay</a:t>
            </a:r>
          </a:p>
          <a:p>
            <a:r>
              <a:rPr lang="en-US" sz="1100" dirty="0"/>
              <a:t>Got</a:t>
            </a:r>
          </a:p>
          <a:p>
            <a:r>
              <a:rPr lang="en-US" sz="1100" dirty="0"/>
              <a:t>Yes</a:t>
            </a:r>
          </a:p>
          <a:p>
            <a:r>
              <a:rPr lang="en-US" sz="1100" dirty="0"/>
              <a:t>respond</a:t>
            </a:r>
          </a:p>
          <a:p>
            <a:endParaRPr lang="en-US" sz="1100" dirty="0"/>
          </a:p>
        </p:txBody>
      </p:sp>
      <p:sp>
        <p:nvSpPr>
          <p:cNvPr id="20" name="TextBox 19">
            <a:extLst>
              <a:ext uri="{FF2B5EF4-FFF2-40B4-BE49-F238E27FC236}">
                <a16:creationId xmlns:a16="http://schemas.microsoft.com/office/drawing/2014/main" id="{2975828E-EA1D-6B43-A53B-01E1B203942D}"/>
              </a:ext>
            </a:extLst>
          </p:cNvPr>
          <p:cNvSpPr txBox="1"/>
          <p:nvPr/>
        </p:nvSpPr>
        <p:spPr>
          <a:xfrm>
            <a:off x="8437797" y="1509335"/>
            <a:ext cx="1874520" cy="369332"/>
          </a:xfrm>
          <a:prstGeom prst="rect">
            <a:avLst/>
          </a:prstGeom>
          <a:noFill/>
        </p:spPr>
        <p:txBody>
          <a:bodyPr wrap="square" rtlCol="0">
            <a:spAutoFit/>
          </a:bodyPr>
          <a:lstStyle/>
          <a:p>
            <a:r>
              <a:rPr lang="en-US" dirty="0"/>
              <a:t>Cluster 3</a:t>
            </a:r>
          </a:p>
        </p:txBody>
      </p:sp>
      <p:sp>
        <p:nvSpPr>
          <p:cNvPr id="21" name="TextBox 20">
            <a:extLst>
              <a:ext uri="{FF2B5EF4-FFF2-40B4-BE49-F238E27FC236}">
                <a16:creationId xmlns:a16="http://schemas.microsoft.com/office/drawing/2014/main" id="{435EFB8A-AB1F-7846-8016-35589D74FD19}"/>
              </a:ext>
            </a:extLst>
          </p:cNvPr>
          <p:cNvSpPr txBox="1"/>
          <p:nvPr/>
        </p:nvSpPr>
        <p:spPr>
          <a:xfrm>
            <a:off x="5405622" y="3383169"/>
            <a:ext cx="1874520" cy="369332"/>
          </a:xfrm>
          <a:prstGeom prst="rect">
            <a:avLst/>
          </a:prstGeom>
          <a:noFill/>
        </p:spPr>
        <p:txBody>
          <a:bodyPr wrap="square" rtlCol="0">
            <a:spAutoFit/>
          </a:bodyPr>
          <a:lstStyle/>
          <a:p>
            <a:r>
              <a:rPr lang="en-US" dirty="0"/>
              <a:t>Cluster 5</a:t>
            </a:r>
          </a:p>
        </p:txBody>
      </p:sp>
      <p:sp>
        <p:nvSpPr>
          <p:cNvPr id="22" name="TextBox 21">
            <a:extLst>
              <a:ext uri="{FF2B5EF4-FFF2-40B4-BE49-F238E27FC236}">
                <a16:creationId xmlns:a16="http://schemas.microsoft.com/office/drawing/2014/main" id="{D8D6BE71-503E-DC47-A663-01853C49ABF7}"/>
              </a:ext>
            </a:extLst>
          </p:cNvPr>
          <p:cNvSpPr txBox="1"/>
          <p:nvPr/>
        </p:nvSpPr>
        <p:spPr>
          <a:xfrm>
            <a:off x="5474670" y="3749129"/>
            <a:ext cx="1874520" cy="1277273"/>
          </a:xfrm>
          <a:prstGeom prst="rect">
            <a:avLst/>
          </a:prstGeom>
          <a:noFill/>
        </p:spPr>
        <p:txBody>
          <a:bodyPr wrap="square" rtlCol="0">
            <a:spAutoFit/>
          </a:bodyPr>
          <a:lstStyle/>
          <a:p>
            <a:r>
              <a:rPr lang="en-US" sz="1100" dirty="0"/>
              <a:t>Need</a:t>
            </a:r>
          </a:p>
          <a:p>
            <a:r>
              <a:rPr lang="en-US" sz="1100" dirty="0"/>
              <a:t>Trying</a:t>
            </a:r>
          </a:p>
          <a:p>
            <a:r>
              <a:rPr lang="en-US" sz="1100" dirty="0"/>
              <a:t>Days</a:t>
            </a:r>
          </a:p>
          <a:p>
            <a:r>
              <a:rPr lang="en-US" sz="1100" dirty="0"/>
              <a:t>Like</a:t>
            </a:r>
          </a:p>
          <a:p>
            <a:r>
              <a:rPr lang="en-US" sz="1100" dirty="0"/>
              <a:t>Guy</a:t>
            </a:r>
          </a:p>
          <a:p>
            <a:r>
              <a:rPr lang="en-US" sz="1100" dirty="0"/>
              <a:t>Check</a:t>
            </a:r>
          </a:p>
          <a:p>
            <a:endParaRPr lang="en-US" sz="1100" dirty="0"/>
          </a:p>
        </p:txBody>
      </p:sp>
      <p:sp>
        <p:nvSpPr>
          <p:cNvPr id="23" name="TextBox 22">
            <a:extLst>
              <a:ext uri="{FF2B5EF4-FFF2-40B4-BE49-F238E27FC236}">
                <a16:creationId xmlns:a16="http://schemas.microsoft.com/office/drawing/2014/main" id="{2DFF0225-3602-4141-BEC8-B89259A4A376}"/>
              </a:ext>
            </a:extLst>
          </p:cNvPr>
          <p:cNvSpPr txBox="1"/>
          <p:nvPr/>
        </p:nvSpPr>
        <p:spPr>
          <a:xfrm>
            <a:off x="6784959" y="3383169"/>
            <a:ext cx="1874520" cy="369332"/>
          </a:xfrm>
          <a:prstGeom prst="rect">
            <a:avLst/>
          </a:prstGeom>
          <a:noFill/>
        </p:spPr>
        <p:txBody>
          <a:bodyPr wrap="square" rtlCol="0">
            <a:spAutoFit/>
          </a:bodyPr>
          <a:lstStyle/>
          <a:p>
            <a:r>
              <a:rPr lang="en-US" dirty="0"/>
              <a:t>Cluster 6</a:t>
            </a:r>
          </a:p>
        </p:txBody>
      </p:sp>
      <p:sp>
        <p:nvSpPr>
          <p:cNvPr id="24" name="TextBox 23">
            <a:extLst>
              <a:ext uri="{FF2B5EF4-FFF2-40B4-BE49-F238E27FC236}">
                <a16:creationId xmlns:a16="http://schemas.microsoft.com/office/drawing/2014/main" id="{610B477F-FD17-714B-B022-3BBABC0A0EEF}"/>
              </a:ext>
            </a:extLst>
          </p:cNvPr>
          <p:cNvSpPr txBox="1"/>
          <p:nvPr/>
        </p:nvSpPr>
        <p:spPr>
          <a:xfrm>
            <a:off x="6901622" y="3749129"/>
            <a:ext cx="1874520" cy="600164"/>
          </a:xfrm>
          <a:prstGeom prst="rect">
            <a:avLst/>
          </a:prstGeom>
          <a:noFill/>
        </p:spPr>
        <p:txBody>
          <a:bodyPr wrap="square" rtlCol="0">
            <a:spAutoFit/>
          </a:bodyPr>
          <a:lstStyle/>
          <a:p>
            <a:r>
              <a:rPr lang="en-US" sz="1100" dirty="0"/>
              <a:t>Hold</a:t>
            </a:r>
          </a:p>
          <a:p>
            <a:r>
              <a:rPr lang="en-US" sz="1100" dirty="0"/>
              <a:t>Cancelled</a:t>
            </a:r>
          </a:p>
          <a:p>
            <a:r>
              <a:rPr lang="en-US" sz="1100" dirty="0"/>
              <a:t>minutes</a:t>
            </a:r>
          </a:p>
        </p:txBody>
      </p:sp>
      <p:sp>
        <p:nvSpPr>
          <p:cNvPr id="25" name="TextBox 24">
            <a:extLst>
              <a:ext uri="{FF2B5EF4-FFF2-40B4-BE49-F238E27FC236}">
                <a16:creationId xmlns:a16="http://schemas.microsoft.com/office/drawing/2014/main" id="{561398E9-D3E3-6D49-81B4-B787F870E00C}"/>
              </a:ext>
            </a:extLst>
          </p:cNvPr>
          <p:cNvSpPr txBox="1"/>
          <p:nvPr/>
        </p:nvSpPr>
        <p:spPr>
          <a:xfrm>
            <a:off x="8346825" y="3383169"/>
            <a:ext cx="1874520" cy="369332"/>
          </a:xfrm>
          <a:prstGeom prst="rect">
            <a:avLst/>
          </a:prstGeom>
          <a:noFill/>
        </p:spPr>
        <p:txBody>
          <a:bodyPr wrap="square" rtlCol="0">
            <a:spAutoFit/>
          </a:bodyPr>
          <a:lstStyle/>
          <a:p>
            <a:r>
              <a:rPr lang="en-US" dirty="0"/>
              <a:t>Cluster 7</a:t>
            </a:r>
          </a:p>
        </p:txBody>
      </p:sp>
      <p:sp>
        <p:nvSpPr>
          <p:cNvPr id="26" name="TextBox 25">
            <a:extLst>
              <a:ext uri="{FF2B5EF4-FFF2-40B4-BE49-F238E27FC236}">
                <a16:creationId xmlns:a16="http://schemas.microsoft.com/office/drawing/2014/main" id="{74A73945-8FD7-AC48-8ED2-F8C95A7830A8}"/>
              </a:ext>
            </a:extLst>
          </p:cNvPr>
          <p:cNvSpPr txBox="1"/>
          <p:nvPr/>
        </p:nvSpPr>
        <p:spPr>
          <a:xfrm>
            <a:off x="8408955" y="3749129"/>
            <a:ext cx="1874520" cy="1277273"/>
          </a:xfrm>
          <a:prstGeom prst="rect">
            <a:avLst/>
          </a:prstGeom>
          <a:noFill/>
        </p:spPr>
        <p:txBody>
          <a:bodyPr wrap="square" rtlCol="0">
            <a:spAutoFit/>
          </a:bodyPr>
          <a:lstStyle/>
          <a:p>
            <a:r>
              <a:rPr lang="en-US" sz="1100" dirty="0"/>
              <a:t>Service</a:t>
            </a:r>
          </a:p>
          <a:p>
            <a:r>
              <a:rPr lang="en-US" sz="1100" dirty="0"/>
              <a:t>Customer</a:t>
            </a:r>
          </a:p>
          <a:p>
            <a:r>
              <a:rPr lang="en-US" sz="1100" dirty="0"/>
              <a:t>Worst</a:t>
            </a:r>
          </a:p>
          <a:p>
            <a:r>
              <a:rPr lang="en-US" sz="1100" dirty="0"/>
              <a:t>Terrible</a:t>
            </a:r>
          </a:p>
          <a:p>
            <a:r>
              <a:rPr lang="en-US" sz="1100" dirty="0"/>
              <a:t>Today</a:t>
            </a:r>
          </a:p>
          <a:p>
            <a:r>
              <a:rPr lang="en-US" sz="1100" dirty="0"/>
              <a:t>Poor</a:t>
            </a:r>
          </a:p>
          <a:p>
            <a:r>
              <a:rPr lang="en-US" sz="1100" dirty="0"/>
              <a:t>line</a:t>
            </a:r>
          </a:p>
        </p:txBody>
      </p:sp>
      <p:sp>
        <p:nvSpPr>
          <p:cNvPr id="27" name="TextBox 26">
            <a:extLst>
              <a:ext uri="{FF2B5EF4-FFF2-40B4-BE49-F238E27FC236}">
                <a16:creationId xmlns:a16="http://schemas.microsoft.com/office/drawing/2014/main" id="{C2D81C76-83D6-8A4A-B872-0BB3EA9E396A}"/>
              </a:ext>
            </a:extLst>
          </p:cNvPr>
          <p:cNvSpPr txBox="1"/>
          <p:nvPr/>
        </p:nvSpPr>
        <p:spPr>
          <a:xfrm>
            <a:off x="9976313" y="3383169"/>
            <a:ext cx="1874520" cy="369332"/>
          </a:xfrm>
          <a:prstGeom prst="rect">
            <a:avLst/>
          </a:prstGeom>
          <a:noFill/>
        </p:spPr>
        <p:txBody>
          <a:bodyPr wrap="square" rtlCol="0">
            <a:spAutoFit/>
          </a:bodyPr>
          <a:lstStyle/>
          <a:p>
            <a:r>
              <a:rPr lang="en-US" dirty="0"/>
              <a:t>Cluster 8</a:t>
            </a:r>
          </a:p>
        </p:txBody>
      </p:sp>
      <p:sp>
        <p:nvSpPr>
          <p:cNvPr id="28" name="TextBox 27">
            <a:extLst>
              <a:ext uri="{FF2B5EF4-FFF2-40B4-BE49-F238E27FC236}">
                <a16:creationId xmlns:a16="http://schemas.microsoft.com/office/drawing/2014/main" id="{2F7BF570-9346-D248-83B6-63E39DFBD748}"/>
              </a:ext>
            </a:extLst>
          </p:cNvPr>
          <p:cNvSpPr txBox="1"/>
          <p:nvPr/>
        </p:nvSpPr>
        <p:spPr>
          <a:xfrm>
            <a:off x="9946557" y="1509335"/>
            <a:ext cx="1874520" cy="369332"/>
          </a:xfrm>
          <a:prstGeom prst="rect">
            <a:avLst/>
          </a:prstGeom>
          <a:noFill/>
        </p:spPr>
        <p:txBody>
          <a:bodyPr wrap="square" rtlCol="0">
            <a:spAutoFit/>
          </a:bodyPr>
          <a:lstStyle/>
          <a:p>
            <a:r>
              <a:rPr lang="en-US" dirty="0"/>
              <a:t>Cluster 4</a:t>
            </a:r>
          </a:p>
        </p:txBody>
      </p:sp>
      <p:sp>
        <p:nvSpPr>
          <p:cNvPr id="29" name="TextBox 28">
            <a:extLst>
              <a:ext uri="{FF2B5EF4-FFF2-40B4-BE49-F238E27FC236}">
                <a16:creationId xmlns:a16="http://schemas.microsoft.com/office/drawing/2014/main" id="{353BF02D-B8DF-C447-9339-F6E4DFCE803E}"/>
              </a:ext>
            </a:extLst>
          </p:cNvPr>
          <p:cNvSpPr txBox="1"/>
          <p:nvPr/>
        </p:nvSpPr>
        <p:spPr>
          <a:xfrm>
            <a:off x="6959868" y="1918599"/>
            <a:ext cx="1874520" cy="1277273"/>
          </a:xfrm>
          <a:prstGeom prst="rect">
            <a:avLst/>
          </a:prstGeom>
          <a:noFill/>
        </p:spPr>
        <p:txBody>
          <a:bodyPr wrap="square" rtlCol="0">
            <a:spAutoFit/>
          </a:bodyPr>
          <a:lstStyle/>
          <a:p>
            <a:r>
              <a:rPr lang="en-US" sz="1100" dirty="0"/>
              <a:t>Help</a:t>
            </a:r>
          </a:p>
          <a:p>
            <a:r>
              <a:rPr lang="en-US" sz="1100" dirty="0"/>
              <a:t>Bag</a:t>
            </a:r>
          </a:p>
          <a:p>
            <a:r>
              <a:rPr lang="en-US" sz="1100" dirty="0"/>
              <a:t>Change</a:t>
            </a:r>
          </a:p>
          <a:p>
            <a:r>
              <a:rPr lang="en-US" sz="1100" dirty="0"/>
              <a:t>Time </a:t>
            </a:r>
          </a:p>
          <a:p>
            <a:r>
              <a:rPr lang="en-US" sz="1100" dirty="0"/>
              <a:t>Know</a:t>
            </a:r>
          </a:p>
          <a:p>
            <a:r>
              <a:rPr lang="en-US" sz="1100" dirty="0"/>
              <a:t>Working</a:t>
            </a:r>
          </a:p>
          <a:p>
            <a:r>
              <a:rPr lang="en-US" sz="1100" dirty="0"/>
              <a:t>Booking</a:t>
            </a:r>
          </a:p>
        </p:txBody>
      </p:sp>
      <p:sp>
        <p:nvSpPr>
          <p:cNvPr id="30" name="TextBox 29">
            <a:extLst>
              <a:ext uri="{FF2B5EF4-FFF2-40B4-BE49-F238E27FC236}">
                <a16:creationId xmlns:a16="http://schemas.microsoft.com/office/drawing/2014/main" id="{4053BFBD-F3A7-F84F-B3EA-01EA5A511824}"/>
              </a:ext>
            </a:extLst>
          </p:cNvPr>
          <p:cNvSpPr txBox="1"/>
          <p:nvPr/>
        </p:nvSpPr>
        <p:spPr>
          <a:xfrm>
            <a:off x="7485122" y="1918599"/>
            <a:ext cx="715402" cy="769441"/>
          </a:xfrm>
          <a:prstGeom prst="rect">
            <a:avLst/>
          </a:prstGeom>
          <a:noFill/>
        </p:spPr>
        <p:txBody>
          <a:bodyPr wrap="square" rtlCol="0">
            <a:spAutoFit/>
          </a:bodyPr>
          <a:lstStyle/>
          <a:p>
            <a:r>
              <a:rPr lang="en-US" sz="1100" dirty="0"/>
              <a:t>Because</a:t>
            </a:r>
          </a:p>
          <a:p>
            <a:r>
              <a:rPr lang="en-US" sz="1100" dirty="0"/>
              <a:t>Phone</a:t>
            </a:r>
          </a:p>
          <a:p>
            <a:r>
              <a:rPr lang="en-US" sz="1100" dirty="0"/>
              <a:t>Want</a:t>
            </a:r>
          </a:p>
          <a:p>
            <a:r>
              <a:rPr lang="en-US" sz="1100" dirty="0"/>
              <a:t>Thanks</a:t>
            </a:r>
          </a:p>
        </p:txBody>
      </p:sp>
      <p:sp>
        <p:nvSpPr>
          <p:cNvPr id="31" name="TextBox 30">
            <a:extLst>
              <a:ext uri="{FF2B5EF4-FFF2-40B4-BE49-F238E27FC236}">
                <a16:creationId xmlns:a16="http://schemas.microsoft.com/office/drawing/2014/main" id="{277C4FE9-E8F0-CE49-B8F1-8906F7C81672}"/>
              </a:ext>
            </a:extLst>
          </p:cNvPr>
          <p:cNvSpPr txBox="1"/>
          <p:nvPr/>
        </p:nvSpPr>
        <p:spPr>
          <a:xfrm>
            <a:off x="9976313" y="3749129"/>
            <a:ext cx="1874520" cy="938719"/>
          </a:xfrm>
          <a:prstGeom prst="rect">
            <a:avLst/>
          </a:prstGeom>
          <a:noFill/>
        </p:spPr>
        <p:txBody>
          <a:bodyPr wrap="square" rtlCol="0">
            <a:spAutoFit/>
          </a:bodyPr>
          <a:lstStyle/>
          <a:p>
            <a:r>
              <a:rPr lang="en-US" sz="1100" dirty="0"/>
              <a:t>Rebook</a:t>
            </a:r>
          </a:p>
          <a:p>
            <a:r>
              <a:rPr lang="en-US" sz="1100" dirty="0"/>
              <a:t>Tomorrow</a:t>
            </a:r>
          </a:p>
          <a:p>
            <a:r>
              <a:rPr lang="en-US" sz="1100" dirty="0" err="1"/>
              <a:t>Dfw</a:t>
            </a:r>
            <a:endParaRPr lang="en-US" sz="1100" dirty="0"/>
          </a:p>
          <a:p>
            <a:r>
              <a:rPr lang="en-US" sz="1100" dirty="0"/>
              <a:t>Reschedule</a:t>
            </a:r>
          </a:p>
          <a:p>
            <a:r>
              <a:rPr lang="en-US" sz="1100" dirty="0"/>
              <a:t>ticket</a:t>
            </a:r>
          </a:p>
        </p:txBody>
      </p:sp>
      <p:sp>
        <p:nvSpPr>
          <p:cNvPr id="9" name="TextBox 8">
            <a:extLst>
              <a:ext uri="{FF2B5EF4-FFF2-40B4-BE49-F238E27FC236}">
                <a16:creationId xmlns:a16="http://schemas.microsoft.com/office/drawing/2014/main" id="{30BF9739-E7E4-3D4E-8C0E-F91A6C9E68D3}"/>
              </a:ext>
            </a:extLst>
          </p:cNvPr>
          <p:cNvSpPr txBox="1"/>
          <p:nvPr/>
        </p:nvSpPr>
        <p:spPr>
          <a:xfrm>
            <a:off x="5225865" y="5300496"/>
            <a:ext cx="7100553" cy="307777"/>
          </a:xfrm>
          <a:prstGeom prst="rect">
            <a:avLst/>
          </a:prstGeom>
          <a:noFill/>
        </p:spPr>
        <p:txBody>
          <a:bodyPr wrap="square" rtlCol="0">
            <a:spAutoFit/>
          </a:bodyPr>
          <a:lstStyle/>
          <a:p>
            <a:r>
              <a:rPr lang="en-US" sz="1400" dirty="0"/>
              <a:t>Due to overlap between clusters, some clusters we’re merged resulting in 4 clusters</a:t>
            </a:r>
          </a:p>
        </p:txBody>
      </p:sp>
      <p:sp>
        <p:nvSpPr>
          <p:cNvPr id="32" name="TextBox 31">
            <a:extLst>
              <a:ext uri="{FF2B5EF4-FFF2-40B4-BE49-F238E27FC236}">
                <a16:creationId xmlns:a16="http://schemas.microsoft.com/office/drawing/2014/main" id="{38850B20-8095-F247-B3AE-4ECAC298BDE3}"/>
              </a:ext>
            </a:extLst>
          </p:cNvPr>
          <p:cNvSpPr txBox="1"/>
          <p:nvPr/>
        </p:nvSpPr>
        <p:spPr>
          <a:xfrm>
            <a:off x="4765040" y="6015687"/>
            <a:ext cx="1918402" cy="646331"/>
          </a:xfrm>
          <a:prstGeom prst="rect">
            <a:avLst/>
          </a:prstGeom>
          <a:noFill/>
        </p:spPr>
        <p:txBody>
          <a:bodyPr wrap="square" rtlCol="0">
            <a:spAutoFit/>
          </a:bodyPr>
          <a:lstStyle/>
          <a:p>
            <a:pPr algn="ctr"/>
            <a:r>
              <a:rPr lang="en-US" dirty="0"/>
              <a:t>Customer Service</a:t>
            </a:r>
          </a:p>
        </p:txBody>
      </p:sp>
      <p:sp>
        <p:nvSpPr>
          <p:cNvPr id="33" name="TextBox 32">
            <a:extLst>
              <a:ext uri="{FF2B5EF4-FFF2-40B4-BE49-F238E27FC236}">
                <a16:creationId xmlns:a16="http://schemas.microsoft.com/office/drawing/2014/main" id="{1F397F80-015C-8A49-BB8A-6FAD029F2F71}"/>
              </a:ext>
            </a:extLst>
          </p:cNvPr>
          <p:cNvSpPr txBox="1"/>
          <p:nvPr/>
        </p:nvSpPr>
        <p:spPr>
          <a:xfrm>
            <a:off x="6435106" y="6015687"/>
            <a:ext cx="1663901" cy="646331"/>
          </a:xfrm>
          <a:prstGeom prst="rect">
            <a:avLst/>
          </a:prstGeom>
          <a:noFill/>
        </p:spPr>
        <p:txBody>
          <a:bodyPr wrap="square" rtlCol="0">
            <a:spAutoFit/>
          </a:bodyPr>
          <a:lstStyle/>
          <a:p>
            <a:pPr algn="ctr"/>
            <a:r>
              <a:rPr lang="en-US" dirty="0"/>
              <a:t>Ongoing Flights</a:t>
            </a:r>
          </a:p>
        </p:txBody>
      </p:sp>
      <p:sp>
        <p:nvSpPr>
          <p:cNvPr id="34" name="TextBox 33">
            <a:extLst>
              <a:ext uri="{FF2B5EF4-FFF2-40B4-BE49-F238E27FC236}">
                <a16:creationId xmlns:a16="http://schemas.microsoft.com/office/drawing/2014/main" id="{81E7A3BC-D16A-BF42-92DB-9D8FBFBECE87}"/>
              </a:ext>
            </a:extLst>
          </p:cNvPr>
          <p:cNvSpPr txBox="1"/>
          <p:nvPr/>
        </p:nvSpPr>
        <p:spPr>
          <a:xfrm>
            <a:off x="7711156" y="6015687"/>
            <a:ext cx="1663901" cy="369332"/>
          </a:xfrm>
          <a:prstGeom prst="rect">
            <a:avLst/>
          </a:prstGeom>
          <a:noFill/>
        </p:spPr>
        <p:txBody>
          <a:bodyPr wrap="square" rtlCol="0">
            <a:spAutoFit/>
          </a:bodyPr>
          <a:lstStyle/>
          <a:p>
            <a:pPr algn="ctr"/>
            <a:r>
              <a:rPr lang="en-US" dirty="0"/>
              <a:t>Booking</a:t>
            </a:r>
          </a:p>
        </p:txBody>
      </p:sp>
      <p:sp>
        <p:nvSpPr>
          <p:cNvPr id="35" name="TextBox 34">
            <a:extLst>
              <a:ext uri="{FF2B5EF4-FFF2-40B4-BE49-F238E27FC236}">
                <a16:creationId xmlns:a16="http://schemas.microsoft.com/office/drawing/2014/main" id="{CD4A02C9-37E6-DA46-9491-CBE97EA962FD}"/>
              </a:ext>
            </a:extLst>
          </p:cNvPr>
          <p:cNvSpPr txBox="1"/>
          <p:nvPr/>
        </p:nvSpPr>
        <p:spPr>
          <a:xfrm>
            <a:off x="10960100" y="6015687"/>
            <a:ext cx="1037691" cy="646331"/>
          </a:xfrm>
          <a:prstGeom prst="rect">
            <a:avLst/>
          </a:prstGeom>
          <a:noFill/>
        </p:spPr>
        <p:txBody>
          <a:bodyPr wrap="square" rtlCol="0">
            <a:spAutoFit/>
          </a:bodyPr>
          <a:lstStyle/>
          <a:p>
            <a:pPr algn="ctr"/>
            <a:r>
              <a:rPr lang="en-US" dirty="0"/>
              <a:t>Wait time</a:t>
            </a:r>
          </a:p>
        </p:txBody>
      </p:sp>
      <p:sp>
        <p:nvSpPr>
          <p:cNvPr id="36" name="TextBox 35">
            <a:extLst>
              <a:ext uri="{FF2B5EF4-FFF2-40B4-BE49-F238E27FC236}">
                <a16:creationId xmlns:a16="http://schemas.microsoft.com/office/drawing/2014/main" id="{7410392E-4818-8E4E-BDE8-A40C37D7AE93}"/>
              </a:ext>
            </a:extLst>
          </p:cNvPr>
          <p:cNvSpPr txBox="1"/>
          <p:nvPr/>
        </p:nvSpPr>
        <p:spPr>
          <a:xfrm>
            <a:off x="9156443" y="6015687"/>
            <a:ext cx="1663901" cy="369332"/>
          </a:xfrm>
          <a:prstGeom prst="rect">
            <a:avLst/>
          </a:prstGeom>
          <a:noFill/>
        </p:spPr>
        <p:txBody>
          <a:bodyPr wrap="square" rtlCol="0">
            <a:spAutoFit/>
          </a:bodyPr>
          <a:lstStyle/>
          <a:p>
            <a:pPr algn="ctr"/>
            <a:r>
              <a:rPr lang="en-US" dirty="0"/>
              <a:t>Luggage</a:t>
            </a:r>
          </a:p>
        </p:txBody>
      </p:sp>
    </p:spTree>
    <p:extLst>
      <p:ext uri="{BB962C8B-B14F-4D97-AF65-F5344CB8AC3E}">
        <p14:creationId xmlns:p14="http://schemas.microsoft.com/office/powerpoint/2010/main" val="390496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ing Without Databases in the 21st Century | by Lance Gutteridge |  codeburst">
            <a:extLst>
              <a:ext uri="{FF2B5EF4-FFF2-40B4-BE49-F238E27FC236}">
                <a16:creationId xmlns:a16="http://schemas.microsoft.com/office/drawing/2014/main" id="{FA7FC8E6-6187-3948-8D29-37D038C6A2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463" y="3037367"/>
            <a:ext cx="1219883" cy="147286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75E0563-4B3D-3242-9619-40D4AF63F579}"/>
              </a:ext>
            </a:extLst>
          </p:cNvPr>
          <p:cNvSpPr txBox="1"/>
          <p:nvPr/>
        </p:nvSpPr>
        <p:spPr>
          <a:xfrm>
            <a:off x="402462" y="2213163"/>
            <a:ext cx="1219883" cy="646331"/>
          </a:xfrm>
          <a:prstGeom prst="rect">
            <a:avLst/>
          </a:prstGeom>
          <a:noFill/>
        </p:spPr>
        <p:txBody>
          <a:bodyPr wrap="square" rtlCol="0">
            <a:spAutoFit/>
          </a:bodyPr>
          <a:lstStyle/>
          <a:p>
            <a:pPr algn="ctr"/>
            <a:r>
              <a:rPr lang="en-US" dirty="0"/>
              <a:t>Tweet Database</a:t>
            </a:r>
          </a:p>
        </p:txBody>
      </p:sp>
      <p:sp>
        <p:nvSpPr>
          <p:cNvPr id="3" name="Right Arrow 2">
            <a:extLst>
              <a:ext uri="{FF2B5EF4-FFF2-40B4-BE49-F238E27FC236}">
                <a16:creationId xmlns:a16="http://schemas.microsoft.com/office/drawing/2014/main" id="{4DF4C2F4-36E5-1C46-B60C-19FC80E444DE}"/>
              </a:ext>
            </a:extLst>
          </p:cNvPr>
          <p:cNvSpPr/>
          <p:nvPr/>
        </p:nvSpPr>
        <p:spPr>
          <a:xfrm>
            <a:off x="1708779" y="3490406"/>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03DD14D1-7444-8C46-B8F4-0306202ED064}"/>
              </a:ext>
            </a:extLst>
          </p:cNvPr>
          <p:cNvSpPr/>
          <p:nvPr/>
        </p:nvSpPr>
        <p:spPr>
          <a:xfrm>
            <a:off x="5026476" y="1800099"/>
            <a:ext cx="1363585"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 Model</a:t>
            </a:r>
          </a:p>
        </p:txBody>
      </p:sp>
      <p:sp>
        <p:nvSpPr>
          <p:cNvPr id="5" name="Rectangle 4">
            <a:extLst>
              <a:ext uri="{FF2B5EF4-FFF2-40B4-BE49-F238E27FC236}">
                <a16:creationId xmlns:a16="http://schemas.microsoft.com/office/drawing/2014/main" id="{8D69969F-E740-034F-80DA-CC9BE343999C}"/>
              </a:ext>
            </a:extLst>
          </p:cNvPr>
          <p:cNvSpPr/>
          <p:nvPr/>
        </p:nvSpPr>
        <p:spPr>
          <a:xfrm>
            <a:off x="2363586" y="3279156"/>
            <a:ext cx="1636909"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Preprocessing</a:t>
            </a:r>
          </a:p>
        </p:txBody>
      </p:sp>
      <p:sp>
        <p:nvSpPr>
          <p:cNvPr id="8" name="Bent Arrow 7">
            <a:extLst>
              <a:ext uri="{FF2B5EF4-FFF2-40B4-BE49-F238E27FC236}">
                <a16:creationId xmlns:a16="http://schemas.microsoft.com/office/drawing/2014/main" id="{D06E4DDC-9276-F54C-951D-E4392604C230}"/>
              </a:ext>
            </a:extLst>
          </p:cNvPr>
          <p:cNvSpPr/>
          <p:nvPr/>
        </p:nvSpPr>
        <p:spPr>
          <a:xfrm rot="5400000" flipH="1">
            <a:off x="4310886" y="3043696"/>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E7ED02D0-A78C-FE4B-AFEA-9E24D831FB6B}"/>
              </a:ext>
            </a:extLst>
          </p:cNvPr>
          <p:cNvSpPr/>
          <p:nvPr/>
        </p:nvSpPr>
        <p:spPr>
          <a:xfrm>
            <a:off x="4912949" y="4084223"/>
            <a:ext cx="1477112"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Clusters</a:t>
            </a:r>
          </a:p>
        </p:txBody>
      </p:sp>
      <p:sp>
        <p:nvSpPr>
          <p:cNvPr id="11" name="Bent Arrow 10">
            <a:extLst>
              <a:ext uri="{FF2B5EF4-FFF2-40B4-BE49-F238E27FC236}">
                <a16:creationId xmlns:a16="http://schemas.microsoft.com/office/drawing/2014/main" id="{D7120BA7-4E3D-0341-976E-ED730D58A39C}"/>
              </a:ext>
            </a:extLst>
          </p:cNvPr>
          <p:cNvSpPr/>
          <p:nvPr/>
        </p:nvSpPr>
        <p:spPr>
          <a:xfrm rot="5400000">
            <a:off x="4310885" y="3703713"/>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2">
            <a:extLst>
              <a:ext uri="{FF2B5EF4-FFF2-40B4-BE49-F238E27FC236}">
                <a16:creationId xmlns:a16="http://schemas.microsoft.com/office/drawing/2014/main" id="{A94B6ECB-83C6-DB48-9737-DB42B91C04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103" y="359343"/>
            <a:ext cx="799064" cy="702849"/>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4B01E6CC-F743-7C43-8883-BA62BCA46948}"/>
              </a:ext>
            </a:extLst>
          </p:cNvPr>
          <p:cNvSpPr/>
          <p:nvPr/>
        </p:nvSpPr>
        <p:spPr>
          <a:xfrm>
            <a:off x="7989673" y="306485"/>
            <a:ext cx="1245228"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9" name="Oval 8">
            <a:extLst>
              <a:ext uri="{FF2B5EF4-FFF2-40B4-BE49-F238E27FC236}">
                <a16:creationId xmlns:a16="http://schemas.microsoft.com/office/drawing/2014/main" id="{4891CFB0-0122-254A-962C-664334D503F1}"/>
              </a:ext>
            </a:extLst>
          </p:cNvPr>
          <p:cNvSpPr/>
          <p:nvPr/>
        </p:nvSpPr>
        <p:spPr>
          <a:xfrm>
            <a:off x="7914948" y="2904546"/>
            <a:ext cx="1219498" cy="11796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Final Model</a:t>
            </a:r>
          </a:p>
        </p:txBody>
      </p:sp>
      <p:sp>
        <p:nvSpPr>
          <p:cNvPr id="16" name="Rectangle 15">
            <a:extLst>
              <a:ext uri="{FF2B5EF4-FFF2-40B4-BE49-F238E27FC236}">
                <a16:creationId xmlns:a16="http://schemas.microsoft.com/office/drawing/2014/main" id="{7C27A96B-8276-0A46-BAFC-A563AAB2656F}"/>
              </a:ext>
            </a:extLst>
          </p:cNvPr>
          <p:cNvSpPr/>
          <p:nvPr/>
        </p:nvSpPr>
        <p:spPr>
          <a:xfrm>
            <a:off x="168056" y="1062192"/>
            <a:ext cx="6822939" cy="441481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Bent Arrow 17">
            <a:extLst>
              <a:ext uri="{FF2B5EF4-FFF2-40B4-BE49-F238E27FC236}">
                <a16:creationId xmlns:a16="http://schemas.microsoft.com/office/drawing/2014/main" id="{BCDD81A0-9747-8741-AD7F-02AED7A1985F}"/>
              </a:ext>
            </a:extLst>
          </p:cNvPr>
          <p:cNvSpPr/>
          <p:nvPr/>
        </p:nvSpPr>
        <p:spPr>
          <a:xfrm rot="5400000" flipH="1">
            <a:off x="7083498" y="3853676"/>
            <a:ext cx="500764" cy="14771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Bent Arrow 18">
            <a:extLst>
              <a:ext uri="{FF2B5EF4-FFF2-40B4-BE49-F238E27FC236}">
                <a16:creationId xmlns:a16="http://schemas.microsoft.com/office/drawing/2014/main" id="{26E3F5F4-6925-9B47-A5CD-3D93EC320A06}"/>
              </a:ext>
            </a:extLst>
          </p:cNvPr>
          <p:cNvSpPr/>
          <p:nvPr/>
        </p:nvSpPr>
        <p:spPr>
          <a:xfrm rot="5400000">
            <a:off x="7028168" y="1734197"/>
            <a:ext cx="438348" cy="1477112"/>
          </a:xfrm>
          <a:prstGeom prst="bentArrow">
            <a:avLst>
              <a:gd name="adj1" fmla="val 25000"/>
              <a:gd name="adj2" fmla="val 25000"/>
              <a:gd name="adj3" fmla="val 25000"/>
              <a:gd name="adj4" fmla="val 464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0" name="Straight Arrow Connector 19">
            <a:extLst>
              <a:ext uri="{FF2B5EF4-FFF2-40B4-BE49-F238E27FC236}">
                <a16:creationId xmlns:a16="http://schemas.microsoft.com/office/drawing/2014/main" id="{53D8AF06-5367-144C-A975-4A0DB0D79814}"/>
              </a:ext>
            </a:extLst>
          </p:cNvPr>
          <p:cNvCxnSpPr>
            <a:cxnSpLocks/>
          </p:cNvCxnSpPr>
          <p:nvPr/>
        </p:nvCxnSpPr>
        <p:spPr>
          <a:xfrm>
            <a:off x="8524697" y="1734183"/>
            <a:ext cx="0" cy="957959"/>
          </a:xfrm>
          <a:prstGeom prst="straightConnector1">
            <a:avLst/>
          </a:prstGeom>
          <a:ln w="31750">
            <a:prstDash val="solid"/>
            <a:tailEnd type="triangle"/>
          </a:ln>
        </p:spPr>
        <p:style>
          <a:lnRef idx="1">
            <a:schemeClr val="accent1"/>
          </a:lnRef>
          <a:fillRef idx="0">
            <a:schemeClr val="accent1"/>
          </a:fillRef>
          <a:effectRef idx="0">
            <a:schemeClr val="accent1"/>
          </a:effectRef>
          <a:fontRef idx="minor">
            <a:schemeClr val="tx1"/>
          </a:fontRef>
        </p:style>
      </p:cxnSp>
      <p:sp>
        <p:nvSpPr>
          <p:cNvPr id="24" name="Right Arrow 23">
            <a:extLst>
              <a:ext uri="{FF2B5EF4-FFF2-40B4-BE49-F238E27FC236}">
                <a16:creationId xmlns:a16="http://schemas.microsoft.com/office/drawing/2014/main" id="{8120602E-067F-654B-81AC-5D4E83CEE519}"/>
              </a:ext>
            </a:extLst>
          </p:cNvPr>
          <p:cNvSpPr/>
          <p:nvPr/>
        </p:nvSpPr>
        <p:spPr>
          <a:xfrm>
            <a:off x="9307156" y="3343034"/>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0460A83-8540-2A44-AD27-3DE9DD11C82A}"/>
              </a:ext>
            </a:extLst>
          </p:cNvPr>
          <p:cNvSpPr txBox="1"/>
          <p:nvPr/>
        </p:nvSpPr>
        <p:spPr>
          <a:xfrm>
            <a:off x="10031363" y="1936164"/>
            <a:ext cx="1493520" cy="923330"/>
          </a:xfrm>
          <a:prstGeom prst="rect">
            <a:avLst/>
          </a:prstGeom>
          <a:noFill/>
        </p:spPr>
        <p:txBody>
          <a:bodyPr wrap="square" rtlCol="0">
            <a:spAutoFit/>
          </a:bodyPr>
          <a:lstStyle/>
          <a:p>
            <a:pPr marL="285750" indent="-285750">
              <a:buFont typeface="Wingdings" pitchFamily="2" charset="2"/>
              <a:buChar char="q"/>
            </a:pPr>
            <a:r>
              <a:rPr lang="en-US" dirty="0"/>
              <a:t>Positive</a:t>
            </a:r>
          </a:p>
          <a:p>
            <a:pPr marL="285750" indent="-285750">
              <a:buFont typeface="Wingdings" pitchFamily="2" charset="2"/>
              <a:buChar char="q"/>
            </a:pPr>
            <a:r>
              <a:rPr lang="en-US" dirty="0"/>
              <a:t>Neutral</a:t>
            </a:r>
          </a:p>
          <a:p>
            <a:pPr marL="285750" indent="-285750">
              <a:buFont typeface="Wingdings" pitchFamily="2" charset="2"/>
              <a:buChar char="q"/>
            </a:pPr>
            <a:r>
              <a:rPr lang="en-US" dirty="0"/>
              <a:t>Negative</a:t>
            </a:r>
          </a:p>
        </p:txBody>
      </p:sp>
      <p:sp>
        <p:nvSpPr>
          <p:cNvPr id="26" name="TextBox 25">
            <a:extLst>
              <a:ext uri="{FF2B5EF4-FFF2-40B4-BE49-F238E27FC236}">
                <a16:creationId xmlns:a16="http://schemas.microsoft.com/office/drawing/2014/main" id="{A8BF0A83-D840-FF4B-9987-3260F1C882A3}"/>
              </a:ext>
            </a:extLst>
          </p:cNvPr>
          <p:cNvSpPr txBox="1"/>
          <p:nvPr/>
        </p:nvSpPr>
        <p:spPr>
          <a:xfrm>
            <a:off x="10079201" y="3666345"/>
            <a:ext cx="2109652" cy="923330"/>
          </a:xfrm>
          <a:prstGeom prst="rect">
            <a:avLst/>
          </a:prstGeom>
          <a:noFill/>
        </p:spPr>
        <p:txBody>
          <a:bodyPr wrap="square" rtlCol="0">
            <a:spAutoFit/>
          </a:bodyPr>
          <a:lstStyle/>
          <a:p>
            <a:pPr marL="285750" indent="-285750">
              <a:buFont typeface="Wingdings" pitchFamily="2" charset="2"/>
              <a:buChar char="q"/>
            </a:pPr>
            <a:r>
              <a:rPr lang="en-US" dirty="0"/>
              <a:t>Luggage</a:t>
            </a:r>
          </a:p>
          <a:p>
            <a:pPr marL="285750" indent="-285750">
              <a:buFont typeface="Wingdings" pitchFamily="2" charset="2"/>
              <a:buChar char="q"/>
            </a:pPr>
            <a:r>
              <a:rPr lang="en-US" dirty="0"/>
              <a:t>Customer Service</a:t>
            </a:r>
          </a:p>
          <a:p>
            <a:pPr marL="285750" indent="-285750">
              <a:buFont typeface="Wingdings" pitchFamily="2" charset="2"/>
              <a:buChar char="q"/>
            </a:pPr>
            <a:r>
              <a:rPr lang="en-US" dirty="0"/>
              <a:t>Delay</a:t>
            </a:r>
          </a:p>
        </p:txBody>
      </p:sp>
      <p:sp>
        <p:nvSpPr>
          <p:cNvPr id="25" name="TextBox 24">
            <a:extLst>
              <a:ext uri="{FF2B5EF4-FFF2-40B4-BE49-F238E27FC236}">
                <a16:creationId xmlns:a16="http://schemas.microsoft.com/office/drawing/2014/main" id="{5D7F35AC-40B8-5F4D-B496-5CDD32A0478C}"/>
              </a:ext>
            </a:extLst>
          </p:cNvPr>
          <p:cNvSpPr txBox="1"/>
          <p:nvPr/>
        </p:nvSpPr>
        <p:spPr>
          <a:xfrm>
            <a:off x="10052586" y="4017589"/>
            <a:ext cx="725537" cy="369332"/>
          </a:xfrm>
          <a:prstGeom prst="rect">
            <a:avLst/>
          </a:prstGeom>
          <a:noFill/>
        </p:spPr>
        <p:txBody>
          <a:bodyPr wrap="square" rtlCol="0">
            <a:spAutoFit/>
          </a:bodyPr>
          <a:lstStyle/>
          <a:p>
            <a:r>
              <a:rPr lang="en-US" dirty="0"/>
              <a:t>✅</a:t>
            </a:r>
          </a:p>
        </p:txBody>
      </p:sp>
      <p:sp>
        <p:nvSpPr>
          <p:cNvPr id="28" name="TextBox 27">
            <a:extLst>
              <a:ext uri="{FF2B5EF4-FFF2-40B4-BE49-F238E27FC236}">
                <a16:creationId xmlns:a16="http://schemas.microsoft.com/office/drawing/2014/main" id="{5B0A934D-44F5-E14D-8CBD-62EC8FF592AC}"/>
              </a:ext>
            </a:extLst>
          </p:cNvPr>
          <p:cNvSpPr txBox="1"/>
          <p:nvPr/>
        </p:nvSpPr>
        <p:spPr>
          <a:xfrm>
            <a:off x="10032357" y="2556291"/>
            <a:ext cx="725537" cy="369332"/>
          </a:xfrm>
          <a:prstGeom prst="rect">
            <a:avLst/>
          </a:prstGeom>
          <a:noFill/>
        </p:spPr>
        <p:txBody>
          <a:bodyPr wrap="square" rtlCol="0">
            <a:spAutoFit/>
          </a:bodyPr>
          <a:lstStyle/>
          <a:p>
            <a:r>
              <a:rPr lang="en-US" dirty="0"/>
              <a:t>✅</a:t>
            </a:r>
          </a:p>
        </p:txBody>
      </p:sp>
      <p:sp>
        <p:nvSpPr>
          <p:cNvPr id="29" name="Text Placeholder 4">
            <a:extLst>
              <a:ext uri="{FF2B5EF4-FFF2-40B4-BE49-F238E27FC236}">
                <a16:creationId xmlns:a16="http://schemas.microsoft.com/office/drawing/2014/main" id="{D05D0557-549D-C444-B6DA-EDE909FE7F77}"/>
              </a:ext>
            </a:extLst>
          </p:cNvPr>
          <p:cNvSpPr txBox="1">
            <a:spLocks/>
          </p:cNvSpPr>
          <p:nvPr/>
        </p:nvSpPr>
        <p:spPr>
          <a:xfrm>
            <a:off x="427824" y="182155"/>
            <a:ext cx="4593866" cy="8239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dirty="0"/>
              <a:t>End to End Workflow</a:t>
            </a:r>
          </a:p>
        </p:txBody>
      </p:sp>
      <p:cxnSp>
        <p:nvCxnSpPr>
          <p:cNvPr id="30" name="Straight Connector 29">
            <a:extLst>
              <a:ext uri="{FF2B5EF4-FFF2-40B4-BE49-F238E27FC236}">
                <a16:creationId xmlns:a16="http://schemas.microsoft.com/office/drawing/2014/main" id="{0C1AF008-5A7E-244C-B95D-9B672852FD47}"/>
              </a:ext>
            </a:extLst>
          </p:cNvPr>
          <p:cNvCxnSpPr>
            <a:cxnSpLocks/>
          </p:cNvCxnSpPr>
          <p:nvPr/>
        </p:nvCxnSpPr>
        <p:spPr>
          <a:xfrm>
            <a:off x="70457" y="857691"/>
            <a:ext cx="6300526"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22" name="Freeform 21">
            <a:extLst>
              <a:ext uri="{FF2B5EF4-FFF2-40B4-BE49-F238E27FC236}">
                <a16:creationId xmlns:a16="http://schemas.microsoft.com/office/drawing/2014/main" id="{FA1DFF4B-50B3-3742-AA07-824706C18E42}"/>
              </a:ext>
            </a:extLst>
          </p:cNvPr>
          <p:cNvSpPr/>
          <p:nvPr/>
        </p:nvSpPr>
        <p:spPr>
          <a:xfrm>
            <a:off x="1140031" y="4690753"/>
            <a:ext cx="8502733" cy="1776092"/>
          </a:xfrm>
          <a:custGeom>
            <a:avLst/>
            <a:gdLst>
              <a:gd name="connsiteX0" fmla="*/ 0 w 8502733"/>
              <a:gd name="connsiteY0" fmla="*/ 0 h 1776092"/>
              <a:gd name="connsiteX1" fmla="*/ 403761 w 8502733"/>
              <a:gd name="connsiteY1" fmla="*/ 1520042 h 1776092"/>
              <a:gd name="connsiteX2" fmla="*/ 1591294 w 8502733"/>
              <a:gd name="connsiteY2" fmla="*/ 1757548 h 1776092"/>
              <a:gd name="connsiteX3" fmla="*/ 3360717 w 8502733"/>
              <a:gd name="connsiteY3" fmla="*/ 1745673 h 1776092"/>
              <a:gd name="connsiteX4" fmla="*/ 5047013 w 8502733"/>
              <a:gd name="connsiteY4" fmla="*/ 1626920 h 1776092"/>
              <a:gd name="connsiteX5" fmla="*/ 6863938 w 8502733"/>
              <a:gd name="connsiteY5" fmla="*/ 1068779 h 1776092"/>
              <a:gd name="connsiteX6" fmla="*/ 7908966 w 8502733"/>
              <a:gd name="connsiteY6" fmla="*/ 581891 h 1776092"/>
              <a:gd name="connsiteX7" fmla="*/ 8502733 w 8502733"/>
              <a:gd name="connsiteY7" fmla="*/ 296883 h 177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02733" h="1776092">
                <a:moveTo>
                  <a:pt x="0" y="0"/>
                </a:moveTo>
                <a:cubicBezTo>
                  <a:pt x="69272" y="613558"/>
                  <a:pt x="138545" y="1227117"/>
                  <a:pt x="403761" y="1520042"/>
                </a:cubicBezTo>
                <a:cubicBezTo>
                  <a:pt x="668977" y="1812967"/>
                  <a:pt x="1098468" y="1719943"/>
                  <a:pt x="1591294" y="1757548"/>
                </a:cubicBezTo>
                <a:cubicBezTo>
                  <a:pt x="2084120" y="1795153"/>
                  <a:pt x="2784764" y="1767444"/>
                  <a:pt x="3360717" y="1745673"/>
                </a:cubicBezTo>
                <a:cubicBezTo>
                  <a:pt x="3936670" y="1723902"/>
                  <a:pt x="4463143" y="1739736"/>
                  <a:pt x="5047013" y="1626920"/>
                </a:cubicBezTo>
                <a:cubicBezTo>
                  <a:pt x="5630883" y="1514104"/>
                  <a:pt x="6386946" y="1242951"/>
                  <a:pt x="6863938" y="1068779"/>
                </a:cubicBezTo>
                <a:cubicBezTo>
                  <a:pt x="7340930" y="894608"/>
                  <a:pt x="7908966" y="581891"/>
                  <a:pt x="7908966" y="581891"/>
                </a:cubicBezTo>
                <a:lnTo>
                  <a:pt x="8502733" y="296883"/>
                </a:lnTo>
              </a:path>
            </a:pathLst>
          </a:custGeom>
          <a:noFill/>
          <a:ln>
            <a:solidFill>
              <a:schemeClr val="accent2"/>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riangle 26">
            <a:extLst>
              <a:ext uri="{FF2B5EF4-FFF2-40B4-BE49-F238E27FC236}">
                <a16:creationId xmlns:a16="http://schemas.microsoft.com/office/drawing/2014/main" id="{42362569-ECA5-2947-8CDC-58A7FF47085A}"/>
              </a:ext>
            </a:extLst>
          </p:cNvPr>
          <p:cNvSpPr/>
          <p:nvPr/>
        </p:nvSpPr>
        <p:spPr>
          <a:xfrm rot="21149509">
            <a:off x="1021292" y="4675668"/>
            <a:ext cx="240871" cy="151861"/>
          </a:xfrm>
          <a:prstGeom prst="triangl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CC5C34B-E269-6549-AE9C-8387E81779C1}"/>
              </a:ext>
            </a:extLst>
          </p:cNvPr>
          <p:cNvSpPr txBox="1"/>
          <p:nvPr/>
        </p:nvSpPr>
        <p:spPr>
          <a:xfrm>
            <a:off x="3062419" y="6012715"/>
            <a:ext cx="2343397" cy="369332"/>
          </a:xfrm>
          <a:prstGeom prst="rect">
            <a:avLst/>
          </a:prstGeom>
          <a:noFill/>
        </p:spPr>
        <p:txBody>
          <a:bodyPr wrap="square" rtlCol="0">
            <a:spAutoFit/>
          </a:bodyPr>
          <a:lstStyle/>
          <a:p>
            <a:r>
              <a:rPr lang="en-US" dirty="0">
                <a:solidFill>
                  <a:schemeClr val="accent2"/>
                </a:solidFill>
              </a:rPr>
              <a:t>Feedback</a:t>
            </a:r>
          </a:p>
        </p:txBody>
      </p:sp>
      <p:sp>
        <p:nvSpPr>
          <p:cNvPr id="32" name="Rectangle 31">
            <a:extLst>
              <a:ext uri="{FF2B5EF4-FFF2-40B4-BE49-F238E27FC236}">
                <a16:creationId xmlns:a16="http://schemas.microsoft.com/office/drawing/2014/main" id="{FAA47874-41C6-414F-80B5-66D195F5C219}"/>
              </a:ext>
            </a:extLst>
          </p:cNvPr>
          <p:cNvSpPr/>
          <p:nvPr/>
        </p:nvSpPr>
        <p:spPr>
          <a:xfrm>
            <a:off x="7092103" y="199705"/>
            <a:ext cx="2267411" cy="3967692"/>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94693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9CFBC-D48F-8048-954C-C1B70ECBE75E}"/>
              </a:ext>
            </a:extLst>
          </p:cNvPr>
          <p:cNvSpPr>
            <a:spLocks noGrp="1"/>
          </p:cNvSpPr>
          <p:nvPr>
            <p:ph type="title"/>
          </p:nvPr>
        </p:nvSpPr>
        <p:spPr/>
        <p:txBody>
          <a:bodyPr/>
          <a:lstStyle/>
          <a:p>
            <a:r>
              <a:rPr lang="en-US" dirty="0"/>
              <a:t>Demo Part 1</a:t>
            </a:r>
          </a:p>
        </p:txBody>
      </p:sp>
      <p:pic>
        <p:nvPicPr>
          <p:cNvPr id="5" name="Content Placeholder 6" descr="Chart, bar chart&#10;&#10;Description automatically generated">
            <a:extLst>
              <a:ext uri="{FF2B5EF4-FFF2-40B4-BE49-F238E27FC236}">
                <a16:creationId xmlns:a16="http://schemas.microsoft.com/office/drawing/2014/main" id="{606ECEEA-77A8-B94D-849E-7270843C1123}"/>
              </a:ext>
            </a:extLst>
          </p:cNvPr>
          <p:cNvPicPr>
            <a:picLocks noChangeAspect="1"/>
          </p:cNvPicPr>
          <p:nvPr/>
        </p:nvPicPr>
        <p:blipFill>
          <a:blip r:embed="rId2"/>
          <a:stretch>
            <a:fillRect/>
          </a:stretch>
        </p:blipFill>
        <p:spPr>
          <a:xfrm>
            <a:off x="725689" y="1986214"/>
            <a:ext cx="5138744" cy="4506661"/>
          </a:xfrm>
          <a:prstGeom prst="rect">
            <a:avLst/>
          </a:prstGeom>
        </p:spPr>
      </p:pic>
      <p:pic>
        <p:nvPicPr>
          <p:cNvPr id="6" name="Picture 5" descr="Chart, bar chart&#10;&#10;Description automatically generated">
            <a:extLst>
              <a:ext uri="{FF2B5EF4-FFF2-40B4-BE49-F238E27FC236}">
                <a16:creationId xmlns:a16="http://schemas.microsoft.com/office/drawing/2014/main" id="{1C06BBD7-5EDA-0148-A55C-C1C767F6B83B}"/>
              </a:ext>
            </a:extLst>
          </p:cNvPr>
          <p:cNvPicPr>
            <a:picLocks noChangeAspect="1"/>
          </p:cNvPicPr>
          <p:nvPr/>
        </p:nvPicPr>
        <p:blipFill>
          <a:blip r:embed="rId3"/>
          <a:stretch>
            <a:fillRect/>
          </a:stretch>
        </p:blipFill>
        <p:spPr>
          <a:xfrm>
            <a:off x="6327569" y="1986214"/>
            <a:ext cx="5088444" cy="4390835"/>
          </a:xfrm>
          <a:prstGeom prst="rect">
            <a:avLst/>
          </a:prstGeom>
        </p:spPr>
      </p:pic>
      <p:sp>
        <p:nvSpPr>
          <p:cNvPr id="3" name="Rectangle 2">
            <a:extLst>
              <a:ext uri="{FF2B5EF4-FFF2-40B4-BE49-F238E27FC236}">
                <a16:creationId xmlns:a16="http://schemas.microsoft.com/office/drawing/2014/main" id="{586D3233-3AD0-5E40-B3AE-9546DB2ADF82}"/>
              </a:ext>
            </a:extLst>
          </p:cNvPr>
          <p:cNvSpPr/>
          <p:nvPr/>
        </p:nvSpPr>
        <p:spPr>
          <a:xfrm>
            <a:off x="1977887" y="1827188"/>
            <a:ext cx="2107096" cy="3180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84112363-21E7-EA4F-8B23-4B6ECE7DD2B4}"/>
              </a:ext>
            </a:extLst>
          </p:cNvPr>
          <p:cNvSpPr txBox="1"/>
          <p:nvPr/>
        </p:nvSpPr>
        <p:spPr>
          <a:xfrm>
            <a:off x="1307235" y="1722035"/>
            <a:ext cx="3975652" cy="369332"/>
          </a:xfrm>
          <a:prstGeom prst="rect">
            <a:avLst/>
          </a:prstGeom>
          <a:noFill/>
        </p:spPr>
        <p:txBody>
          <a:bodyPr wrap="square" rtlCol="0">
            <a:spAutoFit/>
          </a:bodyPr>
          <a:lstStyle/>
          <a:p>
            <a:pPr algn="ctr"/>
            <a:r>
              <a:rPr lang="en-US" dirty="0"/>
              <a:t>Aspect Analysis for American Air</a:t>
            </a:r>
          </a:p>
        </p:txBody>
      </p:sp>
      <p:sp>
        <p:nvSpPr>
          <p:cNvPr id="7" name="Rectangle 6">
            <a:extLst>
              <a:ext uri="{FF2B5EF4-FFF2-40B4-BE49-F238E27FC236}">
                <a16:creationId xmlns:a16="http://schemas.microsoft.com/office/drawing/2014/main" id="{D4E24BB2-CA9B-224E-8E78-4B5EA4892BBD}"/>
              </a:ext>
            </a:extLst>
          </p:cNvPr>
          <p:cNvSpPr/>
          <p:nvPr/>
        </p:nvSpPr>
        <p:spPr>
          <a:xfrm>
            <a:off x="7924800" y="1827188"/>
            <a:ext cx="2107096" cy="3180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DB7B0729-F06A-C54D-856D-AC9F99EFE4A9}"/>
              </a:ext>
            </a:extLst>
          </p:cNvPr>
          <p:cNvSpPr txBox="1"/>
          <p:nvPr/>
        </p:nvSpPr>
        <p:spPr>
          <a:xfrm>
            <a:off x="6654487" y="1703193"/>
            <a:ext cx="3975652" cy="369332"/>
          </a:xfrm>
          <a:prstGeom prst="rect">
            <a:avLst/>
          </a:prstGeom>
          <a:noFill/>
        </p:spPr>
        <p:txBody>
          <a:bodyPr wrap="square" rtlCol="0">
            <a:spAutoFit/>
          </a:bodyPr>
          <a:lstStyle/>
          <a:p>
            <a:pPr algn="ctr"/>
            <a:r>
              <a:rPr lang="en-US" dirty="0"/>
              <a:t>Tweet Distribution</a:t>
            </a:r>
          </a:p>
        </p:txBody>
      </p:sp>
    </p:spTree>
    <p:extLst>
      <p:ext uri="{BB962C8B-B14F-4D97-AF65-F5344CB8AC3E}">
        <p14:creationId xmlns:p14="http://schemas.microsoft.com/office/powerpoint/2010/main" val="3331648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D281A-2E8A-FF43-8537-AA6E8878282B}"/>
              </a:ext>
            </a:extLst>
          </p:cNvPr>
          <p:cNvSpPr>
            <a:spLocks noGrp="1"/>
          </p:cNvSpPr>
          <p:nvPr>
            <p:ph type="title"/>
          </p:nvPr>
        </p:nvSpPr>
        <p:spPr>
          <a:xfrm>
            <a:off x="643467" y="321734"/>
            <a:ext cx="10905066" cy="1135737"/>
          </a:xfrm>
        </p:spPr>
        <p:txBody>
          <a:bodyPr vert="horz" lIns="91440" tIns="45720" rIns="91440" bIns="45720" rtlCol="0" anchor="ctr">
            <a:normAutofit/>
          </a:bodyPr>
          <a:lstStyle/>
          <a:p>
            <a:r>
              <a:rPr lang="en-US" sz="3600" kern="1200" dirty="0">
                <a:solidFill>
                  <a:schemeClr val="tx1"/>
                </a:solidFill>
                <a:latin typeface="+mj-lt"/>
                <a:ea typeface="+mj-ea"/>
                <a:cs typeface="+mj-cs"/>
              </a:rPr>
              <a:t>Demo Part 2</a:t>
            </a:r>
          </a:p>
        </p:txBody>
      </p:sp>
      <p:pic>
        <p:nvPicPr>
          <p:cNvPr id="5" name="Streamlit Video.mp4" descr="Streamlit Video.mp4">
            <a:hlinkClick r:id="" action="ppaction://media"/>
            <a:extLst>
              <a:ext uri="{FF2B5EF4-FFF2-40B4-BE49-F238E27FC236}">
                <a16:creationId xmlns:a16="http://schemas.microsoft.com/office/drawing/2014/main" id="{4A369B9F-390A-BC4C-BCCD-A5D115681498}"/>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4"/>
          <a:stretch>
            <a:fillRect/>
          </a:stretch>
        </p:blipFill>
        <p:spPr>
          <a:xfrm>
            <a:off x="2582863" y="1457325"/>
            <a:ext cx="6030912" cy="4522788"/>
          </a:xfrm>
          <a:prstGeom prst="rect">
            <a:avLst/>
          </a:prstGeom>
        </p:spPr>
      </p:pic>
    </p:spTree>
    <p:extLst>
      <p:ext uri="{BB962C8B-B14F-4D97-AF65-F5344CB8AC3E}">
        <p14:creationId xmlns:p14="http://schemas.microsoft.com/office/powerpoint/2010/main" val="80232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0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111FC-3FAC-044A-848C-F2C859362B22}"/>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9E670F89-9085-174F-8520-8AA8117040E9}"/>
              </a:ext>
            </a:extLst>
          </p:cNvPr>
          <p:cNvSpPr>
            <a:spLocks noGrp="1"/>
          </p:cNvSpPr>
          <p:nvPr>
            <p:ph sz="half" idx="1"/>
          </p:nvPr>
        </p:nvSpPr>
        <p:spPr>
          <a:xfrm>
            <a:off x="838200" y="1825625"/>
            <a:ext cx="9600210" cy="4351338"/>
          </a:xfrm>
        </p:spPr>
        <p:txBody>
          <a:bodyPr>
            <a:normAutofit/>
          </a:bodyPr>
          <a:lstStyle/>
          <a:p>
            <a:r>
              <a:rPr lang="en-US" dirty="0"/>
              <a:t>Fine tuning the hugging face model showed drastic improvements in sentiment detection comparatively to the baseline. If the model we’re to deteriorate with time, we are confident that minor tweaks could keep its current accuracy.</a:t>
            </a:r>
          </a:p>
          <a:p>
            <a:r>
              <a:rPr lang="en-US" dirty="0"/>
              <a:t>Aspect clustering was not as straight forward and required a lot of manual intervention and as of now would not be sustainable. Could outsource this portion</a:t>
            </a:r>
          </a:p>
          <a:p>
            <a:r>
              <a:rPr lang="en-US" dirty="0"/>
              <a:t>When customer service is using our model they can continually add input whether a tweet is correctly classified, adding to our training data over time</a:t>
            </a:r>
          </a:p>
          <a:p>
            <a:r>
              <a:rPr lang="en-US" dirty="0"/>
              <a:t>Lastly, we would love to expand our original training dataset to a more current timeframe. With Covid-19 changing travel so drastically there may be new things that aren’t covered with our training set. </a:t>
            </a:r>
          </a:p>
          <a:p>
            <a:endParaRPr lang="en-US" dirty="0"/>
          </a:p>
        </p:txBody>
      </p:sp>
    </p:spTree>
    <p:extLst>
      <p:ext uri="{BB962C8B-B14F-4D97-AF65-F5344CB8AC3E}">
        <p14:creationId xmlns:p14="http://schemas.microsoft.com/office/powerpoint/2010/main" val="20299006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6C99B-7094-C344-837E-FC9DDC5945FC}"/>
              </a:ext>
            </a:extLst>
          </p:cNvPr>
          <p:cNvSpPr>
            <a:spLocks noGrp="1"/>
          </p:cNvSpPr>
          <p:nvPr>
            <p:ph type="title"/>
          </p:nvPr>
        </p:nvSpPr>
        <p:spPr/>
        <p:txBody>
          <a:bodyPr/>
          <a:lstStyle/>
          <a:p>
            <a:r>
              <a:rPr lang="en-US" dirty="0"/>
              <a:t>What else could we do</a:t>
            </a:r>
          </a:p>
        </p:txBody>
      </p:sp>
      <p:sp>
        <p:nvSpPr>
          <p:cNvPr id="4" name="Content Placeholder 3">
            <a:extLst>
              <a:ext uri="{FF2B5EF4-FFF2-40B4-BE49-F238E27FC236}">
                <a16:creationId xmlns:a16="http://schemas.microsoft.com/office/drawing/2014/main" id="{69F8D818-2D13-AE46-96D9-4CE5BB51320E}"/>
              </a:ext>
            </a:extLst>
          </p:cNvPr>
          <p:cNvSpPr>
            <a:spLocks noGrp="1"/>
          </p:cNvSpPr>
          <p:nvPr>
            <p:ph sz="half" idx="2"/>
          </p:nvPr>
        </p:nvSpPr>
        <p:spPr>
          <a:xfrm>
            <a:off x="839787" y="2098675"/>
            <a:ext cx="9814035" cy="1482725"/>
          </a:xfrm>
        </p:spPr>
        <p:txBody>
          <a:bodyPr>
            <a:normAutofit fontScale="85000" lnSpcReduction="10000"/>
          </a:bodyPr>
          <a:lstStyle/>
          <a:p>
            <a:r>
              <a:rPr lang="en-US" sz="2600" dirty="0"/>
              <a:t>Each tweet being put to more than one cluster, multi-aspect analysis</a:t>
            </a:r>
          </a:p>
          <a:p>
            <a:r>
              <a:rPr lang="en-US" sz="2600" dirty="0"/>
              <a:t>When more data is added, incorporate a seasonality affect </a:t>
            </a:r>
          </a:p>
          <a:p>
            <a:r>
              <a:rPr lang="en-US" sz="2600" dirty="0"/>
              <a:t>Dynamic Clusters</a:t>
            </a:r>
          </a:p>
          <a:p>
            <a:endParaRPr lang="en-US" dirty="0"/>
          </a:p>
        </p:txBody>
      </p:sp>
    </p:spTree>
    <p:extLst>
      <p:ext uri="{BB962C8B-B14F-4D97-AF65-F5344CB8AC3E}">
        <p14:creationId xmlns:p14="http://schemas.microsoft.com/office/powerpoint/2010/main" val="307153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48336-C4D9-A548-A4BB-5CB5166D5211}"/>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1500FD7-6088-1B43-A0B8-AC2BC3946EDE}"/>
              </a:ext>
            </a:extLst>
          </p:cNvPr>
          <p:cNvSpPr>
            <a:spLocks noGrp="1"/>
          </p:cNvSpPr>
          <p:nvPr>
            <p:ph sz="half" idx="1"/>
          </p:nvPr>
        </p:nvSpPr>
        <p:spPr>
          <a:xfrm>
            <a:off x="677334" y="1488614"/>
            <a:ext cx="9019559" cy="3880772"/>
          </a:xfrm>
        </p:spPr>
        <p:txBody>
          <a:bodyPr/>
          <a:lstStyle/>
          <a:p>
            <a:pPr marL="0" indent="0">
              <a:buNone/>
            </a:pPr>
            <a:r>
              <a:rPr lang="en-US" sz="2800" dirty="0"/>
              <a:t>Build a Social Listening Tool</a:t>
            </a:r>
          </a:p>
          <a:p>
            <a:pPr marL="0" indent="0">
              <a:buNone/>
            </a:pPr>
            <a:r>
              <a:rPr lang="en-US" dirty="0"/>
              <a:t>	- 	Inform customer service on customer complaints are trending</a:t>
            </a:r>
          </a:p>
          <a:p>
            <a:pPr marL="0" indent="0">
              <a:buNone/>
            </a:pPr>
            <a:r>
              <a:rPr lang="en-US" dirty="0"/>
              <a:t>	-	discover new pockets of negative sentiment, or new topics (e.g. masks)</a:t>
            </a:r>
          </a:p>
          <a:p>
            <a:pPr marL="0" indent="0">
              <a:buNone/>
            </a:pPr>
            <a:r>
              <a:rPr lang="en-US" dirty="0"/>
              <a:t>	-	 benchmarking against other companies (i.e. where do we perform better, 			what should we advertise?</a:t>
            </a:r>
          </a:p>
        </p:txBody>
      </p:sp>
    </p:spTree>
    <p:extLst>
      <p:ext uri="{BB962C8B-B14F-4D97-AF65-F5344CB8AC3E}">
        <p14:creationId xmlns:p14="http://schemas.microsoft.com/office/powerpoint/2010/main" val="4072961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0C0BF-E6DB-5B47-B3EA-07BA2DEF6761}"/>
              </a:ext>
            </a:extLst>
          </p:cNvPr>
          <p:cNvSpPr>
            <a:spLocks noGrp="1"/>
          </p:cNvSpPr>
          <p:nvPr>
            <p:ph type="title"/>
          </p:nvPr>
        </p:nvSpPr>
        <p:spPr>
          <a:xfrm>
            <a:off x="838200" y="278035"/>
            <a:ext cx="10515600" cy="1325563"/>
          </a:xfrm>
        </p:spPr>
        <p:txBody>
          <a:bodyPr/>
          <a:lstStyle/>
          <a:p>
            <a:r>
              <a:rPr lang="en-US" dirty="0">
                <a:solidFill>
                  <a:schemeClr val="accent2"/>
                </a:solidFill>
              </a:rPr>
              <a:t>Who are we – We are the</a:t>
            </a:r>
          </a:p>
        </p:txBody>
      </p:sp>
      <p:pic>
        <p:nvPicPr>
          <p:cNvPr id="5" name="Picture 4">
            <a:extLst>
              <a:ext uri="{FF2B5EF4-FFF2-40B4-BE49-F238E27FC236}">
                <a16:creationId xmlns:a16="http://schemas.microsoft.com/office/drawing/2014/main" id="{24D4E55E-149D-9749-9AF3-CE30C5284281}"/>
              </a:ext>
            </a:extLst>
          </p:cNvPr>
          <p:cNvPicPr>
            <a:picLocks noChangeAspect="1"/>
          </p:cNvPicPr>
          <p:nvPr/>
        </p:nvPicPr>
        <p:blipFill>
          <a:blip r:embed="rId2"/>
          <a:stretch>
            <a:fillRect/>
          </a:stretch>
        </p:blipFill>
        <p:spPr>
          <a:xfrm>
            <a:off x="3440646" y="1847958"/>
            <a:ext cx="2480733" cy="2460966"/>
          </a:xfrm>
          <a:prstGeom prst="rect">
            <a:avLst/>
          </a:prstGeom>
        </p:spPr>
      </p:pic>
      <p:pic>
        <p:nvPicPr>
          <p:cNvPr id="9" name="Picture 8">
            <a:extLst>
              <a:ext uri="{FF2B5EF4-FFF2-40B4-BE49-F238E27FC236}">
                <a16:creationId xmlns:a16="http://schemas.microsoft.com/office/drawing/2014/main" id="{9DC682A6-F99C-5F4A-AE57-D1EB788B2963}"/>
              </a:ext>
            </a:extLst>
          </p:cNvPr>
          <p:cNvPicPr>
            <a:picLocks noChangeAspect="1"/>
          </p:cNvPicPr>
          <p:nvPr/>
        </p:nvPicPr>
        <p:blipFill>
          <a:blip r:embed="rId3"/>
          <a:stretch>
            <a:fillRect/>
          </a:stretch>
        </p:blipFill>
        <p:spPr>
          <a:xfrm>
            <a:off x="6575956" y="1847958"/>
            <a:ext cx="2480733" cy="2460966"/>
          </a:xfrm>
          <a:prstGeom prst="rect">
            <a:avLst/>
          </a:prstGeom>
        </p:spPr>
      </p:pic>
      <p:pic>
        <p:nvPicPr>
          <p:cNvPr id="11" name="Picture 10">
            <a:extLst>
              <a:ext uri="{FF2B5EF4-FFF2-40B4-BE49-F238E27FC236}">
                <a16:creationId xmlns:a16="http://schemas.microsoft.com/office/drawing/2014/main" id="{50FB7AE3-1630-4F4D-B7DF-B294782E8338}"/>
              </a:ext>
            </a:extLst>
          </p:cNvPr>
          <p:cNvPicPr>
            <a:picLocks noChangeAspect="1"/>
          </p:cNvPicPr>
          <p:nvPr/>
        </p:nvPicPr>
        <p:blipFill>
          <a:blip r:embed="rId4"/>
          <a:stretch>
            <a:fillRect/>
          </a:stretch>
        </p:blipFill>
        <p:spPr>
          <a:xfrm>
            <a:off x="223519" y="1847958"/>
            <a:ext cx="2752945" cy="2460966"/>
          </a:xfrm>
          <a:prstGeom prst="rect">
            <a:avLst/>
          </a:prstGeom>
        </p:spPr>
      </p:pic>
      <p:sp>
        <p:nvSpPr>
          <p:cNvPr id="12" name="TextBox 11">
            <a:extLst>
              <a:ext uri="{FF2B5EF4-FFF2-40B4-BE49-F238E27FC236}">
                <a16:creationId xmlns:a16="http://schemas.microsoft.com/office/drawing/2014/main" id="{AD0895E2-7440-484C-9653-BE20B0CFD781}"/>
              </a:ext>
            </a:extLst>
          </p:cNvPr>
          <p:cNvSpPr txBox="1"/>
          <p:nvPr/>
        </p:nvSpPr>
        <p:spPr>
          <a:xfrm>
            <a:off x="6574394" y="4570449"/>
            <a:ext cx="2628900" cy="646331"/>
          </a:xfrm>
          <a:prstGeom prst="rect">
            <a:avLst/>
          </a:prstGeom>
          <a:noFill/>
        </p:spPr>
        <p:txBody>
          <a:bodyPr wrap="square" rtlCol="0">
            <a:spAutoFit/>
          </a:bodyPr>
          <a:lstStyle/>
          <a:p>
            <a:pPr algn="ctr"/>
            <a:r>
              <a:rPr lang="en-US" dirty="0"/>
              <a:t>Shruti </a:t>
            </a:r>
            <a:r>
              <a:rPr lang="en-US" dirty="0" err="1"/>
              <a:t>Korada</a:t>
            </a:r>
            <a:br>
              <a:rPr lang="en-US" dirty="0"/>
            </a:br>
            <a:r>
              <a:rPr lang="en-US" dirty="0"/>
              <a:t>Business Analyst</a:t>
            </a:r>
          </a:p>
        </p:txBody>
      </p:sp>
      <p:sp>
        <p:nvSpPr>
          <p:cNvPr id="13" name="TextBox 12">
            <a:extLst>
              <a:ext uri="{FF2B5EF4-FFF2-40B4-BE49-F238E27FC236}">
                <a16:creationId xmlns:a16="http://schemas.microsoft.com/office/drawing/2014/main" id="{F2F49143-FB2D-1342-B94A-3D6BEE3A97D6}"/>
              </a:ext>
            </a:extLst>
          </p:cNvPr>
          <p:cNvSpPr txBox="1"/>
          <p:nvPr/>
        </p:nvSpPr>
        <p:spPr>
          <a:xfrm>
            <a:off x="9408722" y="4570449"/>
            <a:ext cx="2628900" cy="646331"/>
          </a:xfrm>
          <a:prstGeom prst="rect">
            <a:avLst/>
          </a:prstGeom>
          <a:noFill/>
        </p:spPr>
        <p:txBody>
          <a:bodyPr wrap="square" rtlCol="0">
            <a:spAutoFit/>
          </a:bodyPr>
          <a:lstStyle/>
          <a:p>
            <a:pPr algn="ctr"/>
            <a:r>
              <a:rPr lang="en-US" dirty="0"/>
              <a:t>Zachary </a:t>
            </a:r>
            <a:r>
              <a:rPr lang="en-US" dirty="0" err="1"/>
              <a:t>Stockmal</a:t>
            </a:r>
            <a:br>
              <a:rPr lang="en-US" dirty="0"/>
            </a:br>
            <a:r>
              <a:rPr lang="en-US" dirty="0"/>
              <a:t>Software Engineer</a:t>
            </a:r>
          </a:p>
        </p:txBody>
      </p:sp>
      <p:sp>
        <p:nvSpPr>
          <p:cNvPr id="14" name="TextBox 13">
            <a:extLst>
              <a:ext uri="{FF2B5EF4-FFF2-40B4-BE49-F238E27FC236}">
                <a16:creationId xmlns:a16="http://schemas.microsoft.com/office/drawing/2014/main" id="{649D65E4-5AE9-7F4A-BBDA-C32FC7A30B3B}"/>
              </a:ext>
            </a:extLst>
          </p:cNvPr>
          <p:cNvSpPr txBox="1"/>
          <p:nvPr/>
        </p:nvSpPr>
        <p:spPr>
          <a:xfrm>
            <a:off x="3366562" y="4570449"/>
            <a:ext cx="2628900" cy="646331"/>
          </a:xfrm>
          <a:prstGeom prst="rect">
            <a:avLst/>
          </a:prstGeom>
          <a:noFill/>
        </p:spPr>
        <p:txBody>
          <a:bodyPr wrap="square" rtlCol="0">
            <a:spAutoFit/>
          </a:bodyPr>
          <a:lstStyle/>
          <a:p>
            <a:pPr algn="ctr"/>
            <a:r>
              <a:rPr lang="en-US" dirty="0"/>
              <a:t>Ryan Kirby</a:t>
            </a:r>
            <a:br>
              <a:rPr lang="en-US" dirty="0"/>
            </a:br>
            <a:r>
              <a:rPr lang="en-US" dirty="0"/>
              <a:t>Control Manager</a:t>
            </a:r>
          </a:p>
        </p:txBody>
      </p:sp>
      <p:sp>
        <p:nvSpPr>
          <p:cNvPr id="15" name="TextBox 14">
            <a:extLst>
              <a:ext uri="{FF2B5EF4-FFF2-40B4-BE49-F238E27FC236}">
                <a16:creationId xmlns:a16="http://schemas.microsoft.com/office/drawing/2014/main" id="{5AACE300-27FB-0349-B8AC-D27D25B325BC}"/>
              </a:ext>
            </a:extLst>
          </p:cNvPr>
          <p:cNvSpPr txBox="1"/>
          <p:nvPr/>
        </p:nvSpPr>
        <p:spPr>
          <a:xfrm>
            <a:off x="223519" y="4570449"/>
            <a:ext cx="2628900" cy="646331"/>
          </a:xfrm>
          <a:prstGeom prst="rect">
            <a:avLst/>
          </a:prstGeom>
          <a:noFill/>
        </p:spPr>
        <p:txBody>
          <a:bodyPr wrap="square" rtlCol="0">
            <a:spAutoFit/>
          </a:bodyPr>
          <a:lstStyle/>
          <a:p>
            <a:pPr algn="ctr"/>
            <a:r>
              <a:rPr lang="en-US" dirty="0"/>
              <a:t>Jose Bordon</a:t>
            </a:r>
            <a:br>
              <a:rPr lang="en-US" dirty="0"/>
            </a:br>
            <a:r>
              <a:rPr lang="en-US" dirty="0"/>
              <a:t>Data Scientist</a:t>
            </a:r>
          </a:p>
        </p:txBody>
      </p:sp>
      <p:pic>
        <p:nvPicPr>
          <p:cNvPr id="6" name="Picture 5" descr="A yellow cartoon character&#10;&#10;Description automatically generated with medium confidence">
            <a:extLst>
              <a:ext uri="{FF2B5EF4-FFF2-40B4-BE49-F238E27FC236}">
                <a16:creationId xmlns:a16="http://schemas.microsoft.com/office/drawing/2014/main" id="{15BD5193-FE95-BA4D-9300-25766599184C}"/>
              </a:ext>
            </a:extLst>
          </p:cNvPr>
          <p:cNvPicPr>
            <a:picLocks noChangeAspect="1"/>
          </p:cNvPicPr>
          <p:nvPr/>
        </p:nvPicPr>
        <p:blipFill>
          <a:blip r:embed="rId5"/>
          <a:stretch>
            <a:fillRect/>
          </a:stretch>
        </p:blipFill>
        <p:spPr>
          <a:xfrm>
            <a:off x="6298861" y="-17075"/>
            <a:ext cx="1315928" cy="1315928"/>
          </a:xfrm>
          <a:prstGeom prst="rect">
            <a:avLst/>
          </a:prstGeom>
        </p:spPr>
      </p:pic>
      <p:pic>
        <p:nvPicPr>
          <p:cNvPr id="16" name="Picture 15">
            <a:extLst>
              <a:ext uri="{FF2B5EF4-FFF2-40B4-BE49-F238E27FC236}">
                <a16:creationId xmlns:a16="http://schemas.microsoft.com/office/drawing/2014/main" id="{7D0B8228-B468-5D41-AB4A-20995D3A3D2C}"/>
              </a:ext>
            </a:extLst>
          </p:cNvPr>
          <p:cNvPicPr>
            <a:picLocks noChangeAspect="1"/>
          </p:cNvPicPr>
          <p:nvPr/>
        </p:nvPicPr>
        <p:blipFill>
          <a:blip r:embed="rId6"/>
          <a:stretch>
            <a:fillRect/>
          </a:stretch>
        </p:blipFill>
        <p:spPr>
          <a:xfrm>
            <a:off x="9487748" y="1847958"/>
            <a:ext cx="2480733" cy="2465996"/>
          </a:xfrm>
          <a:prstGeom prst="rect">
            <a:avLst/>
          </a:prstGeom>
        </p:spPr>
      </p:pic>
    </p:spTree>
    <p:extLst>
      <p:ext uri="{BB962C8B-B14F-4D97-AF65-F5344CB8AC3E}">
        <p14:creationId xmlns:p14="http://schemas.microsoft.com/office/powerpoint/2010/main" val="2673889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grpSp>
        <p:nvGrpSpPr>
          <p:cNvPr id="59" name="Google Shape;59;p14"/>
          <p:cNvGrpSpPr/>
          <p:nvPr/>
        </p:nvGrpSpPr>
        <p:grpSpPr>
          <a:xfrm>
            <a:off x="2631793" y="1313417"/>
            <a:ext cx="2125267" cy="1838886"/>
            <a:chOff x="-1" y="-1"/>
            <a:chExt cx="3022601" cy="2615303"/>
          </a:xfrm>
        </p:grpSpPr>
        <p:sp>
          <p:nvSpPr>
            <p:cNvPr id="60" name="Google Shape;60;p14"/>
            <p:cNvSpPr/>
            <p:nvPr/>
          </p:nvSpPr>
          <p:spPr>
            <a:xfrm>
              <a:off x="0" y="1929"/>
              <a:ext cx="3022600" cy="2613373"/>
            </a:xfrm>
            <a:prstGeom prst="rect">
              <a:avLst/>
            </a:prstGeom>
            <a:solidFill>
              <a:srgbClr val="D6D5D5"/>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61" name="Google Shape;61;p14"/>
            <p:cNvSpPr/>
            <p:nvPr/>
          </p:nvSpPr>
          <p:spPr>
            <a:xfrm>
              <a:off x="-1" y="1929"/>
              <a:ext cx="3021954" cy="457201"/>
            </a:xfrm>
            <a:prstGeom prst="rect">
              <a:avLst/>
            </a:prstGeom>
            <a:solidFill>
              <a:srgbClr val="52B289"/>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62" name="Google Shape;62;p14"/>
            <p:cNvSpPr txBox="1"/>
            <p:nvPr/>
          </p:nvSpPr>
          <p:spPr>
            <a:xfrm>
              <a:off x="402419" y="-1"/>
              <a:ext cx="1632592" cy="461060"/>
            </a:xfrm>
            <a:prstGeom prst="rect">
              <a:avLst/>
            </a:prstGeom>
            <a:noFill/>
            <a:ln>
              <a:noFill/>
            </a:ln>
          </p:spPr>
          <p:txBody>
            <a:bodyPr spcFirstLastPara="1" wrap="square" lIns="35719" tIns="35719" rIns="35719" bIns="35719" anchor="ctr" anchorCtr="0">
              <a:noAutofit/>
            </a:bodyPr>
            <a:lstStyle/>
            <a:p>
              <a:pPr algn="ctr">
                <a:buClr>
                  <a:srgbClr val="FFFFFF"/>
                </a:buClr>
                <a:buSzPts val="2400"/>
              </a:pPr>
              <a:r>
                <a:rPr lang="en-US" sz="1687" b="1">
                  <a:solidFill>
                    <a:srgbClr val="FFFFFF"/>
                  </a:solidFill>
                  <a:latin typeface="Helvetica Neue"/>
                  <a:ea typeface="Helvetica Neue"/>
                  <a:cs typeface="Helvetica Neue"/>
                  <a:sym typeface="Helvetica Neue"/>
                </a:rPr>
                <a:t>Judgment</a:t>
              </a:r>
              <a:endParaRPr sz="1266"/>
            </a:p>
          </p:txBody>
        </p:sp>
      </p:grpSp>
      <p:sp>
        <p:nvSpPr>
          <p:cNvPr id="63" name="Google Shape;63;p14"/>
          <p:cNvSpPr txBox="1"/>
          <p:nvPr/>
        </p:nvSpPr>
        <p:spPr>
          <a:xfrm>
            <a:off x="2652410" y="1658629"/>
            <a:ext cx="2029504" cy="1494818"/>
          </a:xfrm>
          <a:prstGeom prst="rect">
            <a:avLst/>
          </a:prstGeom>
          <a:noFill/>
          <a:ln>
            <a:noFill/>
          </a:ln>
        </p:spPr>
        <p:txBody>
          <a:bodyPr spcFirstLastPara="1" wrap="square" lIns="35719" tIns="35719" rIns="35719" bIns="35719" anchor="ctr" anchorCtr="0">
            <a:noAutofit/>
          </a:bodyPr>
          <a:lstStyle/>
          <a:p>
            <a:pPr>
              <a:buClr>
                <a:srgbClr val="000000"/>
              </a:buClr>
              <a:buSzPts val="1600"/>
            </a:pPr>
            <a:r>
              <a:rPr lang="en-US" sz="1125" dirty="0">
                <a:sym typeface="Helvetica Neue"/>
              </a:rPr>
              <a:t>Identifying a truly negative tweet can give the company insight on where their efforts should be placed and quickly resolved. Falsely identifying a negative tweet as positive could leave the company with more unsatisfied customers. </a:t>
            </a:r>
            <a:endParaRPr sz="1266" dirty="0"/>
          </a:p>
        </p:txBody>
      </p:sp>
      <p:grpSp>
        <p:nvGrpSpPr>
          <p:cNvPr id="64" name="Google Shape;64;p14"/>
          <p:cNvGrpSpPr/>
          <p:nvPr/>
        </p:nvGrpSpPr>
        <p:grpSpPr>
          <a:xfrm>
            <a:off x="432212" y="1313417"/>
            <a:ext cx="2125267" cy="1838886"/>
            <a:chOff x="-1" y="-1"/>
            <a:chExt cx="3022601" cy="2615303"/>
          </a:xfrm>
        </p:grpSpPr>
        <p:sp>
          <p:nvSpPr>
            <p:cNvPr id="65" name="Google Shape;65;p14"/>
            <p:cNvSpPr/>
            <p:nvPr/>
          </p:nvSpPr>
          <p:spPr>
            <a:xfrm>
              <a:off x="0" y="1929"/>
              <a:ext cx="3022600" cy="2613373"/>
            </a:xfrm>
            <a:prstGeom prst="rect">
              <a:avLst/>
            </a:prstGeom>
            <a:solidFill>
              <a:srgbClr val="D6D5D5"/>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66" name="Google Shape;66;p14"/>
            <p:cNvSpPr/>
            <p:nvPr/>
          </p:nvSpPr>
          <p:spPr>
            <a:xfrm>
              <a:off x="-1" y="1929"/>
              <a:ext cx="3021954" cy="457201"/>
            </a:xfrm>
            <a:prstGeom prst="rect">
              <a:avLst/>
            </a:prstGeom>
            <a:solidFill>
              <a:srgbClr val="52B289"/>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67" name="Google Shape;67;p14"/>
            <p:cNvSpPr txBox="1"/>
            <p:nvPr/>
          </p:nvSpPr>
          <p:spPr>
            <a:xfrm>
              <a:off x="415299" y="-1"/>
              <a:ext cx="1632592" cy="461060"/>
            </a:xfrm>
            <a:prstGeom prst="rect">
              <a:avLst/>
            </a:prstGeom>
            <a:noFill/>
            <a:ln>
              <a:noFill/>
            </a:ln>
          </p:spPr>
          <p:txBody>
            <a:bodyPr spcFirstLastPara="1" wrap="square" lIns="35719" tIns="35719" rIns="35719" bIns="35719" anchor="ctr" anchorCtr="0">
              <a:noAutofit/>
            </a:bodyPr>
            <a:lstStyle/>
            <a:p>
              <a:pPr algn="ctr">
                <a:buClr>
                  <a:srgbClr val="FFFFFF"/>
                </a:buClr>
                <a:buSzPts val="2400"/>
              </a:pPr>
              <a:r>
                <a:rPr lang="en-US" sz="1687" b="1">
                  <a:solidFill>
                    <a:srgbClr val="FFFFFF"/>
                  </a:solidFill>
                  <a:latin typeface="Helvetica Neue"/>
                  <a:ea typeface="Helvetica Neue"/>
                  <a:cs typeface="Helvetica Neue"/>
                  <a:sym typeface="Helvetica Neue"/>
                </a:rPr>
                <a:t>Prediction</a:t>
              </a:r>
              <a:endParaRPr sz="1266"/>
            </a:p>
          </p:txBody>
        </p:sp>
      </p:grpSp>
      <p:sp>
        <p:nvSpPr>
          <p:cNvPr id="68" name="Google Shape;68;p14"/>
          <p:cNvSpPr txBox="1"/>
          <p:nvPr/>
        </p:nvSpPr>
        <p:spPr>
          <a:xfrm>
            <a:off x="494442" y="1682892"/>
            <a:ext cx="2029505" cy="1001185"/>
          </a:xfrm>
          <a:prstGeom prst="rect">
            <a:avLst/>
          </a:prstGeom>
          <a:noFill/>
          <a:ln>
            <a:noFill/>
          </a:ln>
        </p:spPr>
        <p:txBody>
          <a:bodyPr spcFirstLastPara="1" wrap="square" lIns="35719" tIns="35719" rIns="35719" bIns="35719" anchor="ctr" anchorCtr="0">
            <a:noAutofit/>
          </a:bodyPr>
          <a:lstStyle/>
          <a:p>
            <a:pPr>
              <a:buClr>
                <a:srgbClr val="000000"/>
              </a:buClr>
              <a:buSzPts val="1600"/>
            </a:pPr>
            <a:r>
              <a:rPr lang="en-US" sz="1125" dirty="0">
                <a:solidFill>
                  <a:srgbClr val="000000"/>
                </a:solidFill>
                <a:ea typeface="Helvetica Neue"/>
                <a:cs typeface="Helvetica Neue"/>
                <a:sym typeface="Helvetica Neue"/>
              </a:rPr>
              <a:t>Predict whether a tweet towards an airline has positive or negative sentiment, and what aspect caused that.</a:t>
            </a:r>
            <a:endParaRPr sz="1266" dirty="0"/>
          </a:p>
        </p:txBody>
      </p:sp>
      <p:pic>
        <p:nvPicPr>
          <p:cNvPr id="69" name="Google Shape;69;p14" descr="prediction.png"/>
          <p:cNvPicPr preferRelativeResize="0"/>
          <p:nvPr/>
        </p:nvPicPr>
        <p:blipFill rotWithShape="1">
          <a:blip r:embed="rId3">
            <a:alphaModFix/>
          </a:blip>
          <a:srcRect/>
          <a:stretch/>
        </p:blipFill>
        <p:spPr>
          <a:xfrm>
            <a:off x="446776" y="1340593"/>
            <a:ext cx="253688" cy="253688"/>
          </a:xfrm>
          <a:prstGeom prst="rect">
            <a:avLst/>
          </a:prstGeom>
          <a:noFill/>
          <a:ln>
            <a:noFill/>
          </a:ln>
        </p:spPr>
      </p:pic>
      <p:grpSp>
        <p:nvGrpSpPr>
          <p:cNvPr id="70" name="Google Shape;70;p14"/>
          <p:cNvGrpSpPr/>
          <p:nvPr/>
        </p:nvGrpSpPr>
        <p:grpSpPr>
          <a:xfrm>
            <a:off x="7024903" y="1313417"/>
            <a:ext cx="2125267" cy="1838886"/>
            <a:chOff x="-1" y="-1"/>
            <a:chExt cx="3022601" cy="2615303"/>
          </a:xfrm>
        </p:grpSpPr>
        <p:sp>
          <p:nvSpPr>
            <p:cNvPr id="71" name="Google Shape;71;p14"/>
            <p:cNvSpPr/>
            <p:nvPr/>
          </p:nvSpPr>
          <p:spPr>
            <a:xfrm>
              <a:off x="0" y="1929"/>
              <a:ext cx="3022600" cy="2613373"/>
            </a:xfrm>
            <a:prstGeom prst="rect">
              <a:avLst/>
            </a:prstGeom>
            <a:solidFill>
              <a:srgbClr val="D6D5D5"/>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72" name="Google Shape;72;p14"/>
            <p:cNvSpPr/>
            <p:nvPr/>
          </p:nvSpPr>
          <p:spPr>
            <a:xfrm>
              <a:off x="-1" y="1929"/>
              <a:ext cx="3021954" cy="457201"/>
            </a:xfrm>
            <a:prstGeom prst="rect">
              <a:avLst/>
            </a:prstGeom>
            <a:solidFill>
              <a:srgbClr val="52B289"/>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73" name="Google Shape;73;p14"/>
            <p:cNvSpPr txBox="1"/>
            <p:nvPr/>
          </p:nvSpPr>
          <p:spPr>
            <a:xfrm>
              <a:off x="338021" y="-1"/>
              <a:ext cx="1632592" cy="461060"/>
            </a:xfrm>
            <a:prstGeom prst="rect">
              <a:avLst/>
            </a:prstGeom>
            <a:noFill/>
            <a:ln>
              <a:noFill/>
            </a:ln>
          </p:spPr>
          <p:txBody>
            <a:bodyPr spcFirstLastPara="1" wrap="square" lIns="35719" tIns="35719" rIns="35719" bIns="35719" anchor="ctr" anchorCtr="0">
              <a:noAutofit/>
            </a:bodyPr>
            <a:lstStyle/>
            <a:p>
              <a:pPr algn="ctr">
                <a:buClr>
                  <a:srgbClr val="FFFFFF"/>
                </a:buClr>
                <a:buSzPts val="2400"/>
              </a:pPr>
              <a:r>
                <a:rPr lang="en-US" sz="1687" b="1">
                  <a:solidFill>
                    <a:srgbClr val="FFFFFF"/>
                  </a:solidFill>
                  <a:latin typeface="Helvetica Neue"/>
                  <a:ea typeface="Helvetica Neue"/>
                  <a:cs typeface="Helvetica Neue"/>
                  <a:sym typeface="Helvetica Neue"/>
                </a:rPr>
                <a:t>Outcome</a:t>
              </a:r>
              <a:endParaRPr sz="1266"/>
            </a:p>
          </p:txBody>
        </p:sp>
      </p:grpSp>
      <p:sp>
        <p:nvSpPr>
          <p:cNvPr id="74" name="Google Shape;74;p14"/>
          <p:cNvSpPr txBox="1"/>
          <p:nvPr/>
        </p:nvSpPr>
        <p:spPr>
          <a:xfrm>
            <a:off x="7072785" y="1682891"/>
            <a:ext cx="2029505" cy="1451066"/>
          </a:xfrm>
          <a:prstGeom prst="rect">
            <a:avLst/>
          </a:prstGeom>
          <a:noFill/>
          <a:ln>
            <a:noFill/>
          </a:ln>
        </p:spPr>
        <p:txBody>
          <a:bodyPr spcFirstLastPara="1" wrap="square" lIns="35719" tIns="35719" rIns="35719" bIns="35719" anchor="ctr" anchorCtr="0">
            <a:noAutofit/>
          </a:bodyPr>
          <a:lstStyle/>
          <a:p>
            <a:pPr>
              <a:buClr>
                <a:srgbClr val="000000"/>
              </a:buClr>
              <a:buSzPts val="1600"/>
            </a:pPr>
            <a:r>
              <a:rPr lang="en-US" sz="1125" dirty="0">
                <a:solidFill>
                  <a:srgbClr val="000000"/>
                </a:solidFill>
                <a:ea typeface="Helvetica Neue"/>
                <a:cs typeface="Helvetica Neue"/>
                <a:sym typeface="Helvetica Neue"/>
              </a:rPr>
              <a:t>When an airline acts on the aspect presented that was negative, we expect to see if in a different timeframe the negative sentiment towards the aspect go down</a:t>
            </a:r>
            <a:r>
              <a:rPr lang="en-US" sz="844" dirty="0">
                <a:solidFill>
                  <a:srgbClr val="000000"/>
                </a:solidFill>
                <a:ea typeface="Helvetica Neue"/>
                <a:cs typeface="Helvetica Neue"/>
                <a:sym typeface="Helvetica Neue"/>
              </a:rPr>
              <a:t>. (example: 100 people hate the food during 2021, they change the food in 2022, then we only see 20 people hate the food)</a:t>
            </a:r>
            <a:endParaRPr sz="844" dirty="0"/>
          </a:p>
        </p:txBody>
      </p:sp>
      <p:grpSp>
        <p:nvGrpSpPr>
          <p:cNvPr id="75" name="Google Shape;75;p14"/>
          <p:cNvGrpSpPr/>
          <p:nvPr/>
        </p:nvGrpSpPr>
        <p:grpSpPr>
          <a:xfrm>
            <a:off x="4831374" y="1313417"/>
            <a:ext cx="2125267" cy="1838886"/>
            <a:chOff x="-1" y="0"/>
            <a:chExt cx="3022601" cy="2615302"/>
          </a:xfrm>
        </p:grpSpPr>
        <p:sp>
          <p:nvSpPr>
            <p:cNvPr id="76" name="Google Shape;76;p14"/>
            <p:cNvSpPr/>
            <p:nvPr/>
          </p:nvSpPr>
          <p:spPr>
            <a:xfrm>
              <a:off x="0" y="1929"/>
              <a:ext cx="3022600" cy="2613373"/>
            </a:xfrm>
            <a:prstGeom prst="rect">
              <a:avLst/>
            </a:prstGeom>
            <a:solidFill>
              <a:srgbClr val="D6D5D5"/>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77" name="Google Shape;77;p14"/>
            <p:cNvSpPr/>
            <p:nvPr/>
          </p:nvSpPr>
          <p:spPr>
            <a:xfrm>
              <a:off x="-1" y="1929"/>
              <a:ext cx="3021954" cy="457201"/>
            </a:xfrm>
            <a:prstGeom prst="rect">
              <a:avLst/>
            </a:prstGeom>
            <a:solidFill>
              <a:srgbClr val="52B289"/>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78" name="Google Shape;78;p14"/>
            <p:cNvSpPr txBox="1"/>
            <p:nvPr/>
          </p:nvSpPr>
          <p:spPr>
            <a:xfrm>
              <a:off x="119066" y="0"/>
              <a:ext cx="1632592" cy="461059"/>
            </a:xfrm>
            <a:prstGeom prst="rect">
              <a:avLst/>
            </a:prstGeom>
            <a:noFill/>
            <a:ln>
              <a:noFill/>
            </a:ln>
          </p:spPr>
          <p:txBody>
            <a:bodyPr spcFirstLastPara="1" wrap="square" lIns="35719" tIns="35719" rIns="35719" bIns="35719" anchor="ctr" anchorCtr="0">
              <a:noAutofit/>
            </a:bodyPr>
            <a:lstStyle/>
            <a:p>
              <a:pPr algn="ctr">
                <a:buClr>
                  <a:srgbClr val="FFFFFF"/>
                </a:buClr>
                <a:buSzPts val="2400"/>
              </a:pPr>
              <a:r>
                <a:rPr lang="en-US" sz="1687" b="1">
                  <a:solidFill>
                    <a:srgbClr val="FFFFFF"/>
                  </a:solidFill>
                  <a:latin typeface="Helvetica Neue"/>
                  <a:ea typeface="Helvetica Neue"/>
                  <a:cs typeface="Helvetica Neue"/>
                  <a:sym typeface="Helvetica Neue"/>
                </a:rPr>
                <a:t>Action</a:t>
              </a:r>
              <a:endParaRPr sz="1266"/>
            </a:p>
          </p:txBody>
        </p:sp>
      </p:grpSp>
      <p:sp>
        <p:nvSpPr>
          <p:cNvPr id="79" name="Google Shape;79;p14"/>
          <p:cNvSpPr txBox="1"/>
          <p:nvPr/>
        </p:nvSpPr>
        <p:spPr>
          <a:xfrm>
            <a:off x="4858043" y="1682891"/>
            <a:ext cx="2029505" cy="1469412"/>
          </a:xfrm>
          <a:prstGeom prst="rect">
            <a:avLst/>
          </a:prstGeom>
          <a:noFill/>
          <a:ln>
            <a:noFill/>
          </a:ln>
        </p:spPr>
        <p:txBody>
          <a:bodyPr spcFirstLastPara="1" wrap="square" lIns="35719" tIns="35719" rIns="35719" bIns="35719" anchor="ctr" anchorCtr="0">
            <a:noAutofit/>
          </a:bodyPr>
          <a:lstStyle/>
          <a:p>
            <a:pPr>
              <a:buClr>
                <a:srgbClr val="000000"/>
              </a:buClr>
              <a:buSzPts val="1600"/>
            </a:pPr>
            <a:r>
              <a:rPr lang="en-US" sz="1125" dirty="0">
                <a:sym typeface="Helvetica Neue"/>
              </a:rPr>
              <a:t>The airline can then identify the source of many of their negative tweets and work to resolve it, as well as improve their brand’s standing on social media </a:t>
            </a:r>
            <a:r>
              <a:rPr lang="en-US" sz="844" dirty="0">
                <a:sym typeface="Helvetica Neue"/>
              </a:rPr>
              <a:t>(restart a service, address a delay, etc.)</a:t>
            </a:r>
            <a:endParaRPr sz="844" dirty="0"/>
          </a:p>
        </p:txBody>
      </p:sp>
      <p:pic>
        <p:nvPicPr>
          <p:cNvPr id="80" name="Google Shape;80;p14" descr="judgment.png"/>
          <p:cNvPicPr preferRelativeResize="0"/>
          <p:nvPr/>
        </p:nvPicPr>
        <p:blipFill rotWithShape="1">
          <a:blip r:embed="rId4">
            <a:alphaModFix/>
          </a:blip>
          <a:srcRect/>
          <a:stretch/>
        </p:blipFill>
        <p:spPr>
          <a:xfrm>
            <a:off x="2652409" y="1340593"/>
            <a:ext cx="253688" cy="253688"/>
          </a:xfrm>
          <a:prstGeom prst="rect">
            <a:avLst/>
          </a:prstGeom>
          <a:noFill/>
          <a:ln>
            <a:noFill/>
          </a:ln>
        </p:spPr>
      </p:pic>
      <p:pic>
        <p:nvPicPr>
          <p:cNvPr id="81" name="Google Shape;81;p14" descr="action.png"/>
          <p:cNvPicPr preferRelativeResize="0"/>
          <p:nvPr/>
        </p:nvPicPr>
        <p:blipFill rotWithShape="1">
          <a:blip r:embed="rId5">
            <a:alphaModFix/>
          </a:blip>
          <a:srcRect/>
          <a:stretch/>
        </p:blipFill>
        <p:spPr>
          <a:xfrm>
            <a:off x="4867152" y="1342422"/>
            <a:ext cx="250032" cy="250032"/>
          </a:xfrm>
          <a:prstGeom prst="rect">
            <a:avLst/>
          </a:prstGeom>
          <a:noFill/>
          <a:ln>
            <a:noFill/>
          </a:ln>
        </p:spPr>
      </p:pic>
      <p:pic>
        <p:nvPicPr>
          <p:cNvPr id="82" name="Google Shape;82;p14" descr="outcome.png"/>
          <p:cNvPicPr preferRelativeResize="0"/>
          <p:nvPr/>
        </p:nvPicPr>
        <p:blipFill rotWithShape="1">
          <a:blip r:embed="rId6">
            <a:alphaModFix/>
          </a:blip>
          <a:srcRect/>
          <a:stretch/>
        </p:blipFill>
        <p:spPr>
          <a:xfrm>
            <a:off x="7078239" y="1342422"/>
            <a:ext cx="250032" cy="250032"/>
          </a:xfrm>
          <a:prstGeom prst="rect">
            <a:avLst/>
          </a:prstGeom>
          <a:noFill/>
          <a:ln>
            <a:noFill/>
          </a:ln>
        </p:spPr>
      </p:pic>
      <p:grpSp>
        <p:nvGrpSpPr>
          <p:cNvPr id="83" name="Google Shape;83;p14"/>
          <p:cNvGrpSpPr/>
          <p:nvPr/>
        </p:nvGrpSpPr>
        <p:grpSpPr>
          <a:xfrm>
            <a:off x="440862" y="3232998"/>
            <a:ext cx="2857501" cy="1839518"/>
            <a:chOff x="-1" y="37"/>
            <a:chExt cx="4064001" cy="2616201"/>
          </a:xfrm>
        </p:grpSpPr>
        <p:sp>
          <p:nvSpPr>
            <p:cNvPr id="84" name="Google Shape;84;p14"/>
            <p:cNvSpPr/>
            <p:nvPr/>
          </p:nvSpPr>
          <p:spPr>
            <a:xfrm>
              <a:off x="0" y="1967"/>
              <a:ext cx="4064000" cy="2614271"/>
            </a:xfrm>
            <a:prstGeom prst="rect">
              <a:avLst/>
            </a:prstGeom>
            <a:solidFill>
              <a:srgbClr val="D6D5D5"/>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85" name="Google Shape;85;p14"/>
            <p:cNvSpPr/>
            <p:nvPr/>
          </p:nvSpPr>
          <p:spPr>
            <a:xfrm>
              <a:off x="-1" y="1967"/>
              <a:ext cx="4063130" cy="457358"/>
            </a:xfrm>
            <a:prstGeom prst="rect">
              <a:avLst/>
            </a:prstGeom>
            <a:solidFill>
              <a:srgbClr val="66B890"/>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86" name="Google Shape;86;p14"/>
            <p:cNvSpPr txBox="1"/>
            <p:nvPr/>
          </p:nvSpPr>
          <p:spPr>
            <a:xfrm>
              <a:off x="393285" y="37"/>
              <a:ext cx="1386995" cy="461218"/>
            </a:xfrm>
            <a:prstGeom prst="rect">
              <a:avLst/>
            </a:prstGeom>
            <a:noFill/>
            <a:ln>
              <a:noFill/>
            </a:ln>
          </p:spPr>
          <p:txBody>
            <a:bodyPr spcFirstLastPara="1" wrap="square" lIns="35719" tIns="35719" rIns="35719" bIns="35719" anchor="ctr" anchorCtr="0">
              <a:noAutofit/>
            </a:bodyPr>
            <a:lstStyle/>
            <a:p>
              <a:pPr algn="ctr">
                <a:buClr>
                  <a:srgbClr val="FFFFFF"/>
                </a:buClr>
                <a:buSzPts val="2400"/>
              </a:pPr>
              <a:r>
                <a:rPr lang="en-US" sz="1687" b="1">
                  <a:solidFill>
                    <a:srgbClr val="FFFFFF"/>
                  </a:solidFill>
                  <a:latin typeface="Helvetica Neue"/>
                  <a:ea typeface="Helvetica Neue"/>
                  <a:cs typeface="Helvetica Neue"/>
                  <a:sym typeface="Helvetica Neue"/>
                </a:rPr>
                <a:t>Training</a:t>
              </a:r>
              <a:endParaRPr sz="1266"/>
            </a:p>
          </p:txBody>
        </p:sp>
      </p:grpSp>
      <p:grpSp>
        <p:nvGrpSpPr>
          <p:cNvPr id="87" name="Google Shape;87;p14"/>
          <p:cNvGrpSpPr/>
          <p:nvPr/>
        </p:nvGrpSpPr>
        <p:grpSpPr>
          <a:xfrm>
            <a:off x="3369800" y="3232998"/>
            <a:ext cx="2857501" cy="1839518"/>
            <a:chOff x="-1" y="37"/>
            <a:chExt cx="4064001" cy="2616201"/>
          </a:xfrm>
        </p:grpSpPr>
        <p:sp>
          <p:nvSpPr>
            <p:cNvPr id="88" name="Google Shape;88;p14"/>
            <p:cNvSpPr/>
            <p:nvPr/>
          </p:nvSpPr>
          <p:spPr>
            <a:xfrm>
              <a:off x="0" y="1967"/>
              <a:ext cx="4064000" cy="2614271"/>
            </a:xfrm>
            <a:prstGeom prst="rect">
              <a:avLst/>
            </a:prstGeom>
            <a:solidFill>
              <a:srgbClr val="D6D5D5"/>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89" name="Google Shape;89;p14"/>
            <p:cNvSpPr/>
            <p:nvPr/>
          </p:nvSpPr>
          <p:spPr>
            <a:xfrm>
              <a:off x="-1" y="1967"/>
              <a:ext cx="4063130" cy="457358"/>
            </a:xfrm>
            <a:prstGeom prst="rect">
              <a:avLst/>
            </a:prstGeom>
            <a:solidFill>
              <a:srgbClr val="66B890"/>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90" name="Google Shape;90;p14"/>
            <p:cNvSpPr txBox="1"/>
            <p:nvPr/>
          </p:nvSpPr>
          <p:spPr>
            <a:xfrm>
              <a:off x="329785" y="37"/>
              <a:ext cx="1010856" cy="461218"/>
            </a:xfrm>
            <a:prstGeom prst="rect">
              <a:avLst/>
            </a:prstGeom>
            <a:noFill/>
            <a:ln>
              <a:noFill/>
            </a:ln>
          </p:spPr>
          <p:txBody>
            <a:bodyPr spcFirstLastPara="1" wrap="square" lIns="35719" tIns="35719" rIns="35719" bIns="35719" anchor="ctr" anchorCtr="0">
              <a:noAutofit/>
            </a:bodyPr>
            <a:lstStyle/>
            <a:p>
              <a:pPr algn="ctr">
                <a:buClr>
                  <a:srgbClr val="FFFFFF"/>
                </a:buClr>
                <a:buSzPts val="2400"/>
              </a:pPr>
              <a:r>
                <a:rPr lang="en-US" sz="1687" b="1">
                  <a:solidFill>
                    <a:srgbClr val="FFFFFF"/>
                  </a:solidFill>
                  <a:latin typeface="Helvetica Neue"/>
                  <a:ea typeface="Helvetica Neue"/>
                  <a:cs typeface="Helvetica Neue"/>
                  <a:sym typeface="Helvetica Neue"/>
                </a:rPr>
                <a:t>Input</a:t>
              </a:r>
              <a:endParaRPr sz="1266"/>
            </a:p>
          </p:txBody>
        </p:sp>
      </p:grpSp>
      <p:grpSp>
        <p:nvGrpSpPr>
          <p:cNvPr id="91" name="Google Shape;91;p14"/>
          <p:cNvGrpSpPr/>
          <p:nvPr/>
        </p:nvGrpSpPr>
        <p:grpSpPr>
          <a:xfrm>
            <a:off x="6298737" y="3232998"/>
            <a:ext cx="2857501" cy="1839518"/>
            <a:chOff x="-1" y="37"/>
            <a:chExt cx="4064001" cy="2616201"/>
          </a:xfrm>
        </p:grpSpPr>
        <p:sp>
          <p:nvSpPr>
            <p:cNvPr id="92" name="Google Shape;92;p14"/>
            <p:cNvSpPr/>
            <p:nvPr/>
          </p:nvSpPr>
          <p:spPr>
            <a:xfrm>
              <a:off x="0" y="1967"/>
              <a:ext cx="4064000" cy="2614271"/>
            </a:xfrm>
            <a:prstGeom prst="rect">
              <a:avLst/>
            </a:prstGeom>
            <a:solidFill>
              <a:srgbClr val="D6D5D5"/>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93" name="Google Shape;93;p14"/>
            <p:cNvSpPr/>
            <p:nvPr/>
          </p:nvSpPr>
          <p:spPr>
            <a:xfrm>
              <a:off x="-1" y="1967"/>
              <a:ext cx="4063130" cy="457358"/>
            </a:xfrm>
            <a:prstGeom prst="rect">
              <a:avLst/>
            </a:prstGeom>
            <a:solidFill>
              <a:srgbClr val="66B890"/>
            </a:solidFill>
            <a:ln>
              <a:noFill/>
            </a:ln>
          </p:spPr>
          <p:txBody>
            <a:bodyPr spcFirstLastPara="1" wrap="square" lIns="35719" tIns="35719" rIns="35719" bIns="35719" anchor="ctr" anchorCtr="0">
              <a:noAutofit/>
            </a:bodyPr>
            <a:lstStyle/>
            <a:p>
              <a:pPr algn="ctr">
                <a:buClr>
                  <a:srgbClr val="FFFFFF"/>
                </a:buClr>
                <a:buSzPts val="2200"/>
              </a:pPr>
              <a:endParaRPr sz="1547">
                <a:solidFill>
                  <a:srgbClr val="FFFFFF"/>
                </a:solidFill>
                <a:latin typeface="Helvetica Neue"/>
                <a:ea typeface="Helvetica Neue"/>
                <a:cs typeface="Helvetica Neue"/>
                <a:sym typeface="Helvetica Neue"/>
              </a:endParaRPr>
            </a:p>
          </p:txBody>
        </p:sp>
        <p:sp>
          <p:nvSpPr>
            <p:cNvPr id="94" name="Google Shape;94;p14"/>
            <p:cNvSpPr txBox="1"/>
            <p:nvPr/>
          </p:nvSpPr>
          <p:spPr>
            <a:xfrm>
              <a:off x="355185" y="37"/>
              <a:ext cx="1593816" cy="461218"/>
            </a:xfrm>
            <a:prstGeom prst="rect">
              <a:avLst/>
            </a:prstGeom>
            <a:noFill/>
            <a:ln>
              <a:noFill/>
            </a:ln>
          </p:spPr>
          <p:txBody>
            <a:bodyPr spcFirstLastPara="1" wrap="square" lIns="35719" tIns="35719" rIns="35719" bIns="35719" anchor="ctr" anchorCtr="0">
              <a:noAutofit/>
            </a:bodyPr>
            <a:lstStyle/>
            <a:p>
              <a:pPr algn="ctr">
                <a:buClr>
                  <a:srgbClr val="FFFFFF"/>
                </a:buClr>
                <a:buSzPts val="2400"/>
              </a:pPr>
              <a:r>
                <a:rPr lang="en-US" sz="1687" b="1">
                  <a:solidFill>
                    <a:srgbClr val="FFFFFF"/>
                  </a:solidFill>
                  <a:latin typeface="Helvetica Neue"/>
                  <a:ea typeface="Helvetica Neue"/>
                  <a:cs typeface="Helvetica Neue"/>
                  <a:sym typeface="Helvetica Neue"/>
                </a:rPr>
                <a:t>Feedback</a:t>
              </a:r>
              <a:endParaRPr sz="1266"/>
            </a:p>
          </p:txBody>
        </p:sp>
      </p:grpSp>
      <p:sp>
        <p:nvSpPr>
          <p:cNvPr id="95" name="Google Shape;95;p14"/>
          <p:cNvSpPr/>
          <p:nvPr/>
        </p:nvSpPr>
        <p:spPr>
          <a:xfrm>
            <a:off x="449792" y="5153183"/>
            <a:ext cx="8706447" cy="1356739"/>
          </a:xfrm>
          <a:prstGeom prst="rect">
            <a:avLst/>
          </a:prstGeom>
          <a:solidFill>
            <a:srgbClr val="D6D5D5"/>
          </a:solidFill>
          <a:ln>
            <a:noFill/>
          </a:ln>
        </p:spPr>
        <p:txBody>
          <a:bodyPr spcFirstLastPara="1" wrap="square" lIns="35719" tIns="35719" rIns="35719" bIns="35719" anchor="t" anchorCtr="0">
            <a:noAutofit/>
          </a:bodyPr>
          <a:lstStyle/>
          <a:p>
            <a:pPr>
              <a:buClr>
                <a:srgbClr val="000000"/>
              </a:buClr>
              <a:buSzPts val="2000"/>
            </a:pPr>
            <a:r>
              <a:rPr lang="en-US" sz="1406" dirty="0">
                <a:solidFill>
                  <a:srgbClr val="000000"/>
                </a:solidFill>
                <a:latin typeface="Helvetica Neue"/>
                <a:ea typeface="Helvetica Neue"/>
                <a:cs typeface="Helvetica Neue"/>
                <a:sym typeface="Helvetica Neue"/>
              </a:rPr>
              <a:t>How will this AI impact on the overall workflow?</a:t>
            </a:r>
            <a:endParaRPr sz="1266" dirty="0"/>
          </a:p>
          <a:p>
            <a:pPr>
              <a:buClr>
                <a:srgbClr val="000000"/>
              </a:buClr>
              <a:buSzPts val="1600"/>
            </a:pPr>
            <a:endParaRPr lang="en-US" sz="1125" dirty="0">
              <a:latin typeface="Helvetica Neue"/>
              <a:sym typeface="Helvetica Neue"/>
            </a:endParaRPr>
          </a:p>
          <a:p>
            <a:pPr>
              <a:buClr>
                <a:srgbClr val="000000"/>
              </a:buClr>
              <a:buSzPts val="1600"/>
            </a:pPr>
            <a:r>
              <a:rPr lang="en-US" sz="1125" dirty="0">
                <a:sym typeface="Helvetica Neue"/>
              </a:rPr>
              <a:t>The goal of this AI is reducing the workload of social listening for a company. Customer service representatives will need to be retrained to identify the aspects and which ones require escalation or remediation. This AI will give airline companies a more efficient and effective method of finding the issues their company is causing for the customers. Usually customer surveys go unanswered, but tweets are more easily accessible making it a better identifier of a company’s standing on social media, and what issues need their attention. </a:t>
            </a:r>
            <a:endParaRPr sz="1266" dirty="0"/>
          </a:p>
        </p:txBody>
      </p:sp>
      <p:pic>
        <p:nvPicPr>
          <p:cNvPr id="96" name="Google Shape;96;p14" descr="Picture 11"/>
          <p:cNvPicPr preferRelativeResize="0"/>
          <p:nvPr/>
        </p:nvPicPr>
        <p:blipFill rotWithShape="1">
          <a:blip r:embed="rId7">
            <a:alphaModFix/>
          </a:blip>
          <a:srcRect/>
          <a:stretch/>
        </p:blipFill>
        <p:spPr>
          <a:xfrm>
            <a:off x="3387660" y="3259761"/>
            <a:ext cx="250031" cy="250032"/>
          </a:xfrm>
          <a:prstGeom prst="rect">
            <a:avLst/>
          </a:prstGeom>
          <a:noFill/>
          <a:ln>
            <a:noFill/>
          </a:ln>
        </p:spPr>
      </p:pic>
      <p:pic>
        <p:nvPicPr>
          <p:cNvPr id="97" name="Google Shape;97;p14" descr="Picture 51"/>
          <p:cNvPicPr preferRelativeResize="0"/>
          <p:nvPr/>
        </p:nvPicPr>
        <p:blipFill rotWithShape="1">
          <a:blip r:embed="rId8">
            <a:alphaModFix/>
          </a:blip>
          <a:srcRect/>
          <a:stretch/>
        </p:blipFill>
        <p:spPr>
          <a:xfrm>
            <a:off x="476583" y="3264461"/>
            <a:ext cx="250032" cy="250032"/>
          </a:xfrm>
          <a:prstGeom prst="rect">
            <a:avLst/>
          </a:prstGeom>
          <a:noFill/>
          <a:ln>
            <a:noFill/>
          </a:ln>
        </p:spPr>
      </p:pic>
      <p:pic>
        <p:nvPicPr>
          <p:cNvPr id="98" name="Google Shape;98;p14" descr="Picture 48"/>
          <p:cNvPicPr preferRelativeResize="0"/>
          <p:nvPr/>
        </p:nvPicPr>
        <p:blipFill rotWithShape="1">
          <a:blip r:embed="rId9">
            <a:alphaModFix/>
          </a:blip>
          <a:srcRect/>
          <a:stretch/>
        </p:blipFill>
        <p:spPr>
          <a:xfrm>
            <a:off x="6307668" y="3264461"/>
            <a:ext cx="250031" cy="250032"/>
          </a:xfrm>
          <a:prstGeom prst="rect">
            <a:avLst/>
          </a:prstGeom>
          <a:noFill/>
          <a:ln>
            <a:noFill/>
          </a:ln>
        </p:spPr>
      </p:pic>
      <p:sp>
        <p:nvSpPr>
          <p:cNvPr id="99" name="Google Shape;99;p14"/>
          <p:cNvSpPr txBox="1"/>
          <p:nvPr/>
        </p:nvSpPr>
        <p:spPr>
          <a:xfrm>
            <a:off x="494442" y="3555215"/>
            <a:ext cx="2750344" cy="1517301"/>
          </a:xfrm>
          <a:prstGeom prst="rect">
            <a:avLst/>
          </a:prstGeom>
          <a:noFill/>
          <a:ln>
            <a:noFill/>
          </a:ln>
        </p:spPr>
        <p:txBody>
          <a:bodyPr spcFirstLastPara="1" wrap="square" lIns="35719" tIns="35719" rIns="35719" bIns="35719" anchor="ctr" anchorCtr="0">
            <a:noAutofit/>
          </a:bodyPr>
          <a:lstStyle/>
          <a:p>
            <a:pPr>
              <a:buClr>
                <a:srgbClr val="000000"/>
              </a:buClr>
              <a:buSzPts val="1600"/>
            </a:pPr>
            <a:r>
              <a:rPr lang="en-US" sz="1125" dirty="0">
                <a:solidFill>
                  <a:srgbClr val="000000"/>
                </a:solidFill>
                <a:ea typeface="Helvetica Neue"/>
                <a:cs typeface="Helvetica Neue"/>
                <a:sym typeface="Helvetica Neue"/>
              </a:rPr>
              <a:t>Our sentiment model will stay the same, but our aspect identifying model will stay trained on a historical record of the tweets before hand with generic clusters setup. As the prediction machine is deployed, we will receive more data from the newer tweets that come in, and have it adjusted to the whims of the public over time.</a:t>
            </a:r>
            <a:endParaRPr sz="1266" dirty="0"/>
          </a:p>
        </p:txBody>
      </p:sp>
      <p:sp>
        <p:nvSpPr>
          <p:cNvPr id="100" name="Google Shape;100;p14"/>
          <p:cNvSpPr txBox="1"/>
          <p:nvPr/>
        </p:nvSpPr>
        <p:spPr>
          <a:xfrm>
            <a:off x="3423380" y="3555215"/>
            <a:ext cx="2750344" cy="1517301"/>
          </a:xfrm>
          <a:prstGeom prst="rect">
            <a:avLst/>
          </a:prstGeom>
          <a:noFill/>
          <a:ln>
            <a:noFill/>
          </a:ln>
        </p:spPr>
        <p:txBody>
          <a:bodyPr spcFirstLastPara="1" wrap="square" lIns="35719" tIns="35719" rIns="35719" bIns="35719" anchor="ctr" anchorCtr="0">
            <a:noAutofit/>
          </a:bodyPr>
          <a:lstStyle/>
          <a:p>
            <a:pPr>
              <a:buClr>
                <a:srgbClr val="000000"/>
              </a:buClr>
              <a:buSzPts val="1600"/>
            </a:pPr>
            <a:r>
              <a:rPr lang="en-US" sz="1125" dirty="0">
                <a:solidFill>
                  <a:srgbClr val="000000"/>
                </a:solidFill>
                <a:ea typeface="Helvetica Neue"/>
                <a:cs typeface="Helvetica Neue"/>
                <a:sym typeface="Helvetica Neue"/>
              </a:rPr>
              <a:t>A steady stream of tweets about the airline will generate our aspects and sentiment analysis for the model to work from. Gaps in knowledge from the tweets can be supplemented with flight records and other public data relating to the time perio</a:t>
            </a:r>
            <a:r>
              <a:rPr lang="en-US" sz="1125" dirty="0">
                <a:ea typeface="Helvetica Neue"/>
                <a:cs typeface="Helvetica Neue"/>
                <a:sym typeface="Helvetica Neue"/>
              </a:rPr>
              <a:t>d.</a:t>
            </a:r>
            <a:r>
              <a:rPr lang="en-US" sz="1125" dirty="0">
                <a:solidFill>
                  <a:srgbClr val="000000"/>
                </a:solidFill>
                <a:ea typeface="Helvetica Neue"/>
                <a:cs typeface="Helvetica Neue"/>
                <a:sym typeface="Helvetica Neue"/>
              </a:rPr>
              <a:t> </a:t>
            </a:r>
            <a:r>
              <a:rPr lang="en-US" sz="844" dirty="0">
                <a:solidFill>
                  <a:srgbClr val="000000"/>
                </a:solidFill>
                <a:ea typeface="Helvetica Neue"/>
                <a:cs typeface="Helvetica Neue"/>
                <a:sym typeface="Helvetica Neue"/>
              </a:rPr>
              <a:t>(holidays, other social media, etc.)</a:t>
            </a:r>
            <a:endParaRPr sz="844" dirty="0"/>
          </a:p>
        </p:txBody>
      </p:sp>
      <p:sp>
        <p:nvSpPr>
          <p:cNvPr id="101" name="Google Shape;101;p14"/>
          <p:cNvSpPr txBox="1"/>
          <p:nvPr/>
        </p:nvSpPr>
        <p:spPr>
          <a:xfrm>
            <a:off x="6344251" y="3587726"/>
            <a:ext cx="2883424" cy="1465923"/>
          </a:xfrm>
          <a:prstGeom prst="rect">
            <a:avLst/>
          </a:prstGeom>
          <a:noFill/>
          <a:ln>
            <a:noFill/>
          </a:ln>
        </p:spPr>
        <p:txBody>
          <a:bodyPr spcFirstLastPara="1" wrap="square" lIns="35719" tIns="35719" rIns="35719" bIns="35719" anchor="ctr" anchorCtr="0">
            <a:noAutofit/>
          </a:bodyPr>
          <a:lstStyle/>
          <a:p>
            <a:pPr lvl="0">
              <a:buSzPts val="1600"/>
            </a:pPr>
            <a:r>
              <a:rPr lang="en-US" sz="1266" dirty="0"/>
              <a:t>On a monthly cycle we will package all the tweets run through our model with their respective sentiment prediction and aspect identified and outsource the validity of models predictions. If we are happy with our positive rate we will let the model continue as is, if not we will have to retune our model with the new data</a:t>
            </a:r>
            <a:endParaRPr sz="1266" dirty="0"/>
          </a:p>
        </p:txBody>
      </p:sp>
      <p:sp>
        <p:nvSpPr>
          <p:cNvPr id="102" name="Google Shape;102;p14"/>
          <p:cNvSpPr/>
          <p:nvPr/>
        </p:nvSpPr>
        <p:spPr>
          <a:xfrm>
            <a:off x="443270" y="332762"/>
            <a:ext cx="8706445" cy="995870"/>
          </a:xfrm>
          <a:prstGeom prst="rect">
            <a:avLst/>
          </a:prstGeom>
          <a:solidFill>
            <a:srgbClr val="D6D5D5"/>
          </a:solidFill>
          <a:ln>
            <a:noFill/>
          </a:ln>
        </p:spPr>
        <p:txBody>
          <a:bodyPr spcFirstLastPara="1" wrap="square" lIns="35719" tIns="35719" rIns="35719" bIns="35719" anchor="t" anchorCtr="0">
            <a:noAutofit/>
          </a:bodyPr>
          <a:lstStyle/>
          <a:p>
            <a:pPr>
              <a:buClr>
                <a:srgbClr val="000000"/>
              </a:buClr>
              <a:buSzPts val="2000"/>
            </a:pPr>
            <a:r>
              <a:rPr lang="en-US" sz="1406" dirty="0">
                <a:solidFill>
                  <a:srgbClr val="000000"/>
                </a:solidFill>
                <a:latin typeface="Helvetica Neue"/>
                <a:ea typeface="Helvetica Neue"/>
                <a:cs typeface="Helvetica Neue"/>
                <a:sym typeface="Helvetica Neue"/>
              </a:rPr>
              <a:t>What task/decision are you examining?</a:t>
            </a:r>
            <a:endParaRPr sz="1266" dirty="0"/>
          </a:p>
          <a:p>
            <a:pPr>
              <a:buClr>
                <a:srgbClr val="000000"/>
              </a:buClr>
              <a:buSzPts val="1600"/>
            </a:pPr>
            <a:endParaRPr lang="en-US" sz="1125" dirty="0">
              <a:solidFill>
                <a:srgbClr val="000000"/>
              </a:solidFill>
              <a:ea typeface="Helvetica Neue"/>
              <a:cs typeface="Helvetica Neue"/>
              <a:sym typeface="Helvetica Neue"/>
            </a:endParaRPr>
          </a:p>
          <a:p>
            <a:pPr>
              <a:buClr>
                <a:srgbClr val="000000"/>
              </a:buClr>
              <a:buSzPts val="1600"/>
            </a:pPr>
            <a:r>
              <a:rPr lang="en-US" sz="1125" dirty="0">
                <a:solidFill>
                  <a:srgbClr val="000000"/>
                </a:solidFill>
                <a:ea typeface="Helvetica Neue"/>
                <a:cs typeface="Helvetica Neue"/>
                <a:sym typeface="Helvetica Neue"/>
              </a:rPr>
              <a:t>We are examining tweets and deciding how to analyze the aspect or topic </a:t>
            </a:r>
            <a:r>
              <a:rPr lang="en-US" sz="1125" dirty="0">
                <a:ea typeface="Helvetica Neue"/>
                <a:cs typeface="Helvetica Neue"/>
                <a:sym typeface="Helvetica Neue"/>
              </a:rPr>
              <a:t>of that tweet as well as the customer’s sentiment towards it. </a:t>
            </a:r>
          </a:p>
          <a:p>
            <a:pPr>
              <a:buClr>
                <a:srgbClr val="000000"/>
              </a:buClr>
              <a:buSzPts val="1600"/>
            </a:pPr>
            <a:r>
              <a:rPr lang="en-US" sz="1125" dirty="0">
                <a:ea typeface="Helvetica Neue"/>
                <a:cs typeface="Helvetica Neue"/>
                <a:sym typeface="Helvetica Neue"/>
              </a:rPr>
              <a:t>We want to give the company an evaluation of the topic, so they can task out whether it requires remediation. </a:t>
            </a:r>
            <a:endParaRPr sz="1266" dirty="0"/>
          </a:p>
        </p:txBody>
      </p:sp>
      <p:sp>
        <p:nvSpPr>
          <p:cNvPr id="103" name="Google Shape;103;p14"/>
          <p:cNvSpPr txBox="1"/>
          <p:nvPr/>
        </p:nvSpPr>
        <p:spPr>
          <a:xfrm>
            <a:off x="3512675" y="-43730"/>
            <a:ext cx="2099808" cy="420079"/>
          </a:xfrm>
          <a:prstGeom prst="rect">
            <a:avLst/>
          </a:prstGeom>
          <a:noFill/>
          <a:ln>
            <a:noFill/>
          </a:ln>
        </p:spPr>
        <p:txBody>
          <a:bodyPr spcFirstLastPara="1" wrap="square" lIns="35719" tIns="35719" rIns="35719" bIns="35719" anchor="ctr" anchorCtr="0">
            <a:noAutofit/>
          </a:bodyPr>
          <a:lstStyle/>
          <a:p>
            <a:pPr algn="ctr">
              <a:buClr>
                <a:srgbClr val="FFFFFF"/>
              </a:buClr>
              <a:buSzPts val="3300"/>
            </a:pPr>
            <a:r>
              <a:rPr lang="en-US" sz="2320" b="1" dirty="0">
                <a:latin typeface="Helvetica Neue"/>
                <a:ea typeface="Helvetica Neue"/>
                <a:cs typeface="Helvetica Neue"/>
                <a:sym typeface="Helvetica Neue"/>
              </a:rPr>
              <a:t>The AI Canvas</a:t>
            </a:r>
            <a:endParaRPr sz="1266" dirty="0"/>
          </a:p>
        </p:txBody>
      </p:sp>
      <p:sp>
        <p:nvSpPr>
          <p:cNvPr id="104" name="Google Shape;104;p14"/>
          <p:cNvSpPr txBox="1"/>
          <p:nvPr/>
        </p:nvSpPr>
        <p:spPr>
          <a:xfrm>
            <a:off x="7945141" y="6570230"/>
            <a:ext cx="1893797" cy="157570"/>
          </a:xfrm>
          <a:prstGeom prst="rect">
            <a:avLst/>
          </a:prstGeom>
          <a:noFill/>
          <a:ln>
            <a:noFill/>
          </a:ln>
        </p:spPr>
        <p:txBody>
          <a:bodyPr spcFirstLastPara="1" wrap="square" lIns="64283" tIns="64283" rIns="64283" bIns="64283" anchor="t" anchorCtr="0">
            <a:noAutofit/>
          </a:bodyPr>
          <a:lstStyle/>
          <a:p>
            <a:r>
              <a:rPr lang="en-US" sz="703">
                <a:latin typeface="Helvetica Neue"/>
                <a:ea typeface="Helvetica Neue"/>
                <a:cs typeface="Helvetica Neue"/>
                <a:sym typeface="Helvetica Neue"/>
              </a:rPr>
              <a:t>© Agrawal, Gans, Goldfarb 2019</a:t>
            </a:r>
            <a:endParaRPr sz="703">
              <a:latin typeface="Helvetica Neue"/>
              <a:ea typeface="Helvetica Neue"/>
              <a:cs typeface="Helvetica Neue"/>
              <a:sym typeface="Helvetica Neue"/>
            </a:endParaRPr>
          </a:p>
        </p:txBody>
      </p:sp>
    </p:spTree>
    <p:extLst>
      <p:ext uri="{BB962C8B-B14F-4D97-AF65-F5344CB8AC3E}">
        <p14:creationId xmlns:p14="http://schemas.microsoft.com/office/powerpoint/2010/main" val="2771355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ing Without Databases in the 21st Century | by Lance Gutteridge |  codeburst">
            <a:extLst>
              <a:ext uri="{FF2B5EF4-FFF2-40B4-BE49-F238E27FC236}">
                <a16:creationId xmlns:a16="http://schemas.microsoft.com/office/drawing/2014/main" id="{FA7FC8E6-6187-3948-8D29-37D038C6A2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463" y="3037367"/>
            <a:ext cx="1219883" cy="147286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75E0563-4B3D-3242-9619-40D4AF63F579}"/>
              </a:ext>
            </a:extLst>
          </p:cNvPr>
          <p:cNvSpPr txBox="1"/>
          <p:nvPr/>
        </p:nvSpPr>
        <p:spPr>
          <a:xfrm>
            <a:off x="402462" y="2213163"/>
            <a:ext cx="1219883" cy="646331"/>
          </a:xfrm>
          <a:prstGeom prst="rect">
            <a:avLst/>
          </a:prstGeom>
          <a:noFill/>
        </p:spPr>
        <p:txBody>
          <a:bodyPr wrap="square" rtlCol="0">
            <a:spAutoFit/>
          </a:bodyPr>
          <a:lstStyle/>
          <a:p>
            <a:pPr algn="ctr"/>
            <a:r>
              <a:rPr lang="en-US" dirty="0"/>
              <a:t>Tweet Database</a:t>
            </a:r>
          </a:p>
        </p:txBody>
      </p:sp>
      <p:sp>
        <p:nvSpPr>
          <p:cNvPr id="3" name="Right Arrow 2">
            <a:extLst>
              <a:ext uri="{FF2B5EF4-FFF2-40B4-BE49-F238E27FC236}">
                <a16:creationId xmlns:a16="http://schemas.microsoft.com/office/drawing/2014/main" id="{4DF4C2F4-36E5-1C46-B60C-19FC80E444DE}"/>
              </a:ext>
            </a:extLst>
          </p:cNvPr>
          <p:cNvSpPr/>
          <p:nvPr/>
        </p:nvSpPr>
        <p:spPr>
          <a:xfrm>
            <a:off x="1708779" y="3490406"/>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03DD14D1-7444-8C46-B8F4-0306202ED064}"/>
              </a:ext>
            </a:extLst>
          </p:cNvPr>
          <p:cNvSpPr/>
          <p:nvPr/>
        </p:nvSpPr>
        <p:spPr>
          <a:xfrm>
            <a:off x="5026476" y="1800099"/>
            <a:ext cx="1363585"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 Model</a:t>
            </a:r>
          </a:p>
        </p:txBody>
      </p:sp>
      <p:sp>
        <p:nvSpPr>
          <p:cNvPr id="5" name="Rectangle 4">
            <a:extLst>
              <a:ext uri="{FF2B5EF4-FFF2-40B4-BE49-F238E27FC236}">
                <a16:creationId xmlns:a16="http://schemas.microsoft.com/office/drawing/2014/main" id="{8D69969F-E740-034F-80DA-CC9BE343999C}"/>
              </a:ext>
            </a:extLst>
          </p:cNvPr>
          <p:cNvSpPr/>
          <p:nvPr/>
        </p:nvSpPr>
        <p:spPr>
          <a:xfrm>
            <a:off x="2363586" y="3279156"/>
            <a:ext cx="1636909"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Preprocessing</a:t>
            </a:r>
          </a:p>
        </p:txBody>
      </p:sp>
      <p:sp>
        <p:nvSpPr>
          <p:cNvPr id="8" name="Bent Arrow 7">
            <a:extLst>
              <a:ext uri="{FF2B5EF4-FFF2-40B4-BE49-F238E27FC236}">
                <a16:creationId xmlns:a16="http://schemas.microsoft.com/office/drawing/2014/main" id="{D06E4DDC-9276-F54C-951D-E4392604C230}"/>
              </a:ext>
            </a:extLst>
          </p:cNvPr>
          <p:cNvSpPr/>
          <p:nvPr/>
        </p:nvSpPr>
        <p:spPr>
          <a:xfrm rot="5400000" flipH="1">
            <a:off x="4310886" y="3043696"/>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E7ED02D0-A78C-FE4B-AFEA-9E24D831FB6B}"/>
              </a:ext>
            </a:extLst>
          </p:cNvPr>
          <p:cNvSpPr/>
          <p:nvPr/>
        </p:nvSpPr>
        <p:spPr>
          <a:xfrm>
            <a:off x="4912949" y="4084223"/>
            <a:ext cx="1477112"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Clusters</a:t>
            </a:r>
          </a:p>
        </p:txBody>
      </p:sp>
      <p:sp>
        <p:nvSpPr>
          <p:cNvPr id="11" name="Bent Arrow 10">
            <a:extLst>
              <a:ext uri="{FF2B5EF4-FFF2-40B4-BE49-F238E27FC236}">
                <a16:creationId xmlns:a16="http://schemas.microsoft.com/office/drawing/2014/main" id="{D7120BA7-4E3D-0341-976E-ED730D58A39C}"/>
              </a:ext>
            </a:extLst>
          </p:cNvPr>
          <p:cNvSpPr/>
          <p:nvPr/>
        </p:nvSpPr>
        <p:spPr>
          <a:xfrm rot="5400000">
            <a:off x="4310885" y="3703713"/>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2">
            <a:extLst>
              <a:ext uri="{FF2B5EF4-FFF2-40B4-BE49-F238E27FC236}">
                <a16:creationId xmlns:a16="http://schemas.microsoft.com/office/drawing/2014/main" id="{A94B6ECB-83C6-DB48-9737-DB42B91C04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103" y="359343"/>
            <a:ext cx="799064" cy="702849"/>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4B01E6CC-F743-7C43-8883-BA62BCA46948}"/>
              </a:ext>
            </a:extLst>
          </p:cNvPr>
          <p:cNvSpPr/>
          <p:nvPr/>
        </p:nvSpPr>
        <p:spPr>
          <a:xfrm>
            <a:off x="7989673" y="306485"/>
            <a:ext cx="1245228"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9" name="Oval 8">
            <a:extLst>
              <a:ext uri="{FF2B5EF4-FFF2-40B4-BE49-F238E27FC236}">
                <a16:creationId xmlns:a16="http://schemas.microsoft.com/office/drawing/2014/main" id="{4891CFB0-0122-254A-962C-664334D503F1}"/>
              </a:ext>
            </a:extLst>
          </p:cNvPr>
          <p:cNvSpPr/>
          <p:nvPr/>
        </p:nvSpPr>
        <p:spPr>
          <a:xfrm>
            <a:off x="7914948" y="2904546"/>
            <a:ext cx="1219498" cy="11796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Final Model</a:t>
            </a:r>
          </a:p>
        </p:txBody>
      </p:sp>
      <p:sp>
        <p:nvSpPr>
          <p:cNvPr id="16" name="Rectangle 15">
            <a:extLst>
              <a:ext uri="{FF2B5EF4-FFF2-40B4-BE49-F238E27FC236}">
                <a16:creationId xmlns:a16="http://schemas.microsoft.com/office/drawing/2014/main" id="{7C27A96B-8276-0A46-BAFC-A563AAB2656F}"/>
              </a:ext>
            </a:extLst>
          </p:cNvPr>
          <p:cNvSpPr/>
          <p:nvPr/>
        </p:nvSpPr>
        <p:spPr>
          <a:xfrm>
            <a:off x="168056" y="1062192"/>
            <a:ext cx="6822939" cy="441481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Bent Arrow 17">
            <a:extLst>
              <a:ext uri="{FF2B5EF4-FFF2-40B4-BE49-F238E27FC236}">
                <a16:creationId xmlns:a16="http://schemas.microsoft.com/office/drawing/2014/main" id="{BCDD81A0-9747-8741-AD7F-02AED7A1985F}"/>
              </a:ext>
            </a:extLst>
          </p:cNvPr>
          <p:cNvSpPr/>
          <p:nvPr/>
        </p:nvSpPr>
        <p:spPr>
          <a:xfrm rot="5400000" flipH="1">
            <a:off x="7083498" y="3853676"/>
            <a:ext cx="500764" cy="14771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Bent Arrow 18">
            <a:extLst>
              <a:ext uri="{FF2B5EF4-FFF2-40B4-BE49-F238E27FC236}">
                <a16:creationId xmlns:a16="http://schemas.microsoft.com/office/drawing/2014/main" id="{26E3F5F4-6925-9B47-A5CD-3D93EC320A06}"/>
              </a:ext>
            </a:extLst>
          </p:cNvPr>
          <p:cNvSpPr/>
          <p:nvPr/>
        </p:nvSpPr>
        <p:spPr>
          <a:xfrm rot="5400000">
            <a:off x="7001181" y="1474607"/>
            <a:ext cx="438348" cy="1477112"/>
          </a:xfrm>
          <a:prstGeom prst="bentArrow">
            <a:avLst>
              <a:gd name="adj1" fmla="val 25000"/>
              <a:gd name="adj2" fmla="val 25000"/>
              <a:gd name="adj3" fmla="val 25000"/>
              <a:gd name="adj4" fmla="val 464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0" name="Straight Arrow Connector 19">
            <a:extLst>
              <a:ext uri="{FF2B5EF4-FFF2-40B4-BE49-F238E27FC236}">
                <a16:creationId xmlns:a16="http://schemas.microsoft.com/office/drawing/2014/main" id="{53D8AF06-5367-144C-A975-4A0DB0D79814}"/>
              </a:ext>
            </a:extLst>
          </p:cNvPr>
          <p:cNvCxnSpPr>
            <a:cxnSpLocks/>
          </p:cNvCxnSpPr>
          <p:nvPr/>
        </p:nvCxnSpPr>
        <p:spPr>
          <a:xfrm>
            <a:off x="8524697" y="1734183"/>
            <a:ext cx="0" cy="957959"/>
          </a:xfrm>
          <a:prstGeom prst="straightConnector1">
            <a:avLst/>
          </a:prstGeom>
          <a:ln w="31750">
            <a:prstDash val="solid"/>
            <a:tailEnd type="triangle"/>
          </a:ln>
        </p:spPr>
        <p:style>
          <a:lnRef idx="1">
            <a:schemeClr val="accent1"/>
          </a:lnRef>
          <a:fillRef idx="0">
            <a:schemeClr val="accent1"/>
          </a:fillRef>
          <a:effectRef idx="0">
            <a:schemeClr val="accent1"/>
          </a:effectRef>
          <a:fontRef idx="minor">
            <a:schemeClr val="tx1"/>
          </a:fontRef>
        </p:style>
      </p:cxnSp>
      <p:sp>
        <p:nvSpPr>
          <p:cNvPr id="24" name="Right Arrow 23">
            <a:extLst>
              <a:ext uri="{FF2B5EF4-FFF2-40B4-BE49-F238E27FC236}">
                <a16:creationId xmlns:a16="http://schemas.microsoft.com/office/drawing/2014/main" id="{8120602E-067F-654B-81AC-5D4E83CEE519}"/>
              </a:ext>
            </a:extLst>
          </p:cNvPr>
          <p:cNvSpPr/>
          <p:nvPr/>
        </p:nvSpPr>
        <p:spPr>
          <a:xfrm>
            <a:off x="9307156" y="3343034"/>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0460A83-8540-2A44-AD27-3DE9DD11C82A}"/>
              </a:ext>
            </a:extLst>
          </p:cNvPr>
          <p:cNvSpPr txBox="1"/>
          <p:nvPr/>
        </p:nvSpPr>
        <p:spPr>
          <a:xfrm>
            <a:off x="10031363" y="1936164"/>
            <a:ext cx="1493520" cy="923330"/>
          </a:xfrm>
          <a:prstGeom prst="rect">
            <a:avLst/>
          </a:prstGeom>
          <a:noFill/>
        </p:spPr>
        <p:txBody>
          <a:bodyPr wrap="square" rtlCol="0">
            <a:spAutoFit/>
          </a:bodyPr>
          <a:lstStyle/>
          <a:p>
            <a:pPr marL="285750" indent="-285750">
              <a:buFont typeface="Wingdings" pitchFamily="2" charset="2"/>
              <a:buChar char="q"/>
            </a:pPr>
            <a:r>
              <a:rPr lang="en-US" dirty="0"/>
              <a:t>Positive</a:t>
            </a:r>
          </a:p>
          <a:p>
            <a:pPr marL="285750" indent="-285750">
              <a:buFont typeface="Wingdings" pitchFamily="2" charset="2"/>
              <a:buChar char="q"/>
            </a:pPr>
            <a:r>
              <a:rPr lang="en-US" dirty="0"/>
              <a:t>Neutral</a:t>
            </a:r>
          </a:p>
          <a:p>
            <a:pPr marL="285750" indent="-285750">
              <a:buFont typeface="Wingdings" pitchFamily="2" charset="2"/>
              <a:buChar char="q"/>
            </a:pPr>
            <a:r>
              <a:rPr lang="en-US" dirty="0"/>
              <a:t>Negative</a:t>
            </a:r>
          </a:p>
        </p:txBody>
      </p:sp>
      <p:sp>
        <p:nvSpPr>
          <p:cNvPr id="26" name="TextBox 25">
            <a:extLst>
              <a:ext uri="{FF2B5EF4-FFF2-40B4-BE49-F238E27FC236}">
                <a16:creationId xmlns:a16="http://schemas.microsoft.com/office/drawing/2014/main" id="{A8BF0A83-D840-FF4B-9987-3260F1C882A3}"/>
              </a:ext>
            </a:extLst>
          </p:cNvPr>
          <p:cNvSpPr txBox="1"/>
          <p:nvPr/>
        </p:nvSpPr>
        <p:spPr>
          <a:xfrm>
            <a:off x="10079201" y="3666345"/>
            <a:ext cx="2109652" cy="923330"/>
          </a:xfrm>
          <a:prstGeom prst="rect">
            <a:avLst/>
          </a:prstGeom>
          <a:noFill/>
        </p:spPr>
        <p:txBody>
          <a:bodyPr wrap="square" rtlCol="0">
            <a:spAutoFit/>
          </a:bodyPr>
          <a:lstStyle/>
          <a:p>
            <a:pPr marL="285750" indent="-285750">
              <a:buFont typeface="Wingdings" pitchFamily="2" charset="2"/>
              <a:buChar char="q"/>
            </a:pPr>
            <a:r>
              <a:rPr lang="en-US" dirty="0"/>
              <a:t>Luggage</a:t>
            </a:r>
          </a:p>
          <a:p>
            <a:pPr marL="285750" indent="-285750">
              <a:buFont typeface="Wingdings" pitchFamily="2" charset="2"/>
              <a:buChar char="q"/>
            </a:pPr>
            <a:r>
              <a:rPr lang="en-US" dirty="0"/>
              <a:t>Customer Service</a:t>
            </a:r>
          </a:p>
          <a:p>
            <a:pPr marL="285750" indent="-285750">
              <a:buFont typeface="Wingdings" pitchFamily="2" charset="2"/>
              <a:buChar char="q"/>
            </a:pPr>
            <a:r>
              <a:rPr lang="en-US" dirty="0"/>
              <a:t>Delay</a:t>
            </a:r>
          </a:p>
        </p:txBody>
      </p:sp>
      <p:sp>
        <p:nvSpPr>
          <p:cNvPr id="25" name="TextBox 24">
            <a:extLst>
              <a:ext uri="{FF2B5EF4-FFF2-40B4-BE49-F238E27FC236}">
                <a16:creationId xmlns:a16="http://schemas.microsoft.com/office/drawing/2014/main" id="{5D7F35AC-40B8-5F4D-B496-5CDD32A0478C}"/>
              </a:ext>
            </a:extLst>
          </p:cNvPr>
          <p:cNvSpPr txBox="1"/>
          <p:nvPr/>
        </p:nvSpPr>
        <p:spPr>
          <a:xfrm>
            <a:off x="10052586" y="4017589"/>
            <a:ext cx="725537" cy="369332"/>
          </a:xfrm>
          <a:prstGeom prst="rect">
            <a:avLst/>
          </a:prstGeom>
          <a:noFill/>
        </p:spPr>
        <p:txBody>
          <a:bodyPr wrap="square" rtlCol="0">
            <a:spAutoFit/>
          </a:bodyPr>
          <a:lstStyle/>
          <a:p>
            <a:r>
              <a:rPr lang="en-US" dirty="0"/>
              <a:t>✅</a:t>
            </a:r>
          </a:p>
        </p:txBody>
      </p:sp>
      <p:sp>
        <p:nvSpPr>
          <p:cNvPr id="28" name="TextBox 27">
            <a:extLst>
              <a:ext uri="{FF2B5EF4-FFF2-40B4-BE49-F238E27FC236}">
                <a16:creationId xmlns:a16="http://schemas.microsoft.com/office/drawing/2014/main" id="{5B0A934D-44F5-E14D-8CBD-62EC8FF592AC}"/>
              </a:ext>
            </a:extLst>
          </p:cNvPr>
          <p:cNvSpPr txBox="1"/>
          <p:nvPr/>
        </p:nvSpPr>
        <p:spPr>
          <a:xfrm>
            <a:off x="10032357" y="2556291"/>
            <a:ext cx="725537" cy="369332"/>
          </a:xfrm>
          <a:prstGeom prst="rect">
            <a:avLst/>
          </a:prstGeom>
          <a:noFill/>
        </p:spPr>
        <p:txBody>
          <a:bodyPr wrap="square" rtlCol="0">
            <a:spAutoFit/>
          </a:bodyPr>
          <a:lstStyle/>
          <a:p>
            <a:r>
              <a:rPr lang="en-US" dirty="0"/>
              <a:t>✅</a:t>
            </a:r>
          </a:p>
        </p:txBody>
      </p:sp>
      <p:sp>
        <p:nvSpPr>
          <p:cNvPr id="29" name="Text Placeholder 4">
            <a:extLst>
              <a:ext uri="{FF2B5EF4-FFF2-40B4-BE49-F238E27FC236}">
                <a16:creationId xmlns:a16="http://schemas.microsoft.com/office/drawing/2014/main" id="{D05D0557-549D-C444-B6DA-EDE909FE7F77}"/>
              </a:ext>
            </a:extLst>
          </p:cNvPr>
          <p:cNvSpPr txBox="1">
            <a:spLocks/>
          </p:cNvSpPr>
          <p:nvPr/>
        </p:nvSpPr>
        <p:spPr>
          <a:xfrm>
            <a:off x="427824" y="182155"/>
            <a:ext cx="4593866" cy="8239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dirty="0"/>
              <a:t>End to End Workflow</a:t>
            </a:r>
          </a:p>
        </p:txBody>
      </p:sp>
      <p:cxnSp>
        <p:nvCxnSpPr>
          <p:cNvPr id="30" name="Straight Connector 29">
            <a:extLst>
              <a:ext uri="{FF2B5EF4-FFF2-40B4-BE49-F238E27FC236}">
                <a16:creationId xmlns:a16="http://schemas.microsoft.com/office/drawing/2014/main" id="{0C1AF008-5A7E-244C-B95D-9B672852FD47}"/>
              </a:ext>
            </a:extLst>
          </p:cNvPr>
          <p:cNvCxnSpPr>
            <a:cxnSpLocks/>
          </p:cNvCxnSpPr>
          <p:nvPr/>
        </p:nvCxnSpPr>
        <p:spPr>
          <a:xfrm>
            <a:off x="70457" y="857691"/>
            <a:ext cx="6300526"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22" name="Freeform 21">
            <a:extLst>
              <a:ext uri="{FF2B5EF4-FFF2-40B4-BE49-F238E27FC236}">
                <a16:creationId xmlns:a16="http://schemas.microsoft.com/office/drawing/2014/main" id="{FA1DFF4B-50B3-3742-AA07-824706C18E42}"/>
              </a:ext>
            </a:extLst>
          </p:cNvPr>
          <p:cNvSpPr/>
          <p:nvPr/>
        </p:nvSpPr>
        <p:spPr>
          <a:xfrm>
            <a:off x="1140031" y="4690753"/>
            <a:ext cx="8502733" cy="1776092"/>
          </a:xfrm>
          <a:custGeom>
            <a:avLst/>
            <a:gdLst>
              <a:gd name="connsiteX0" fmla="*/ 0 w 8502733"/>
              <a:gd name="connsiteY0" fmla="*/ 0 h 1776092"/>
              <a:gd name="connsiteX1" fmla="*/ 403761 w 8502733"/>
              <a:gd name="connsiteY1" fmla="*/ 1520042 h 1776092"/>
              <a:gd name="connsiteX2" fmla="*/ 1591294 w 8502733"/>
              <a:gd name="connsiteY2" fmla="*/ 1757548 h 1776092"/>
              <a:gd name="connsiteX3" fmla="*/ 3360717 w 8502733"/>
              <a:gd name="connsiteY3" fmla="*/ 1745673 h 1776092"/>
              <a:gd name="connsiteX4" fmla="*/ 5047013 w 8502733"/>
              <a:gd name="connsiteY4" fmla="*/ 1626920 h 1776092"/>
              <a:gd name="connsiteX5" fmla="*/ 6863938 w 8502733"/>
              <a:gd name="connsiteY5" fmla="*/ 1068779 h 1776092"/>
              <a:gd name="connsiteX6" fmla="*/ 7908966 w 8502733"/>
              <a:gd name="connsiteY6" fmla="*/ 581891 h 1776092"/>
              <a:gd name="connsiteX7" fmla="*/ 8502733 w 8502733"/>
              <a:gd name="connsiteY7" fmla="*/ 296883 h 177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02733" h="1776092">
                <a:moveTo>
                  <a:pt x="0" y="0"/>
                </a:moveTo>
                <a:cubicBezTo>
                  <a:pt x="69272" y="613558"/>
                  <a:pt x="138545" y="1227117"/>
                  <a:pt x="403761" y="1520042"/>
                </a:cubicBezTo>
                <a:cubicBezTo>
                  <a:pt x="668977" y="1812967"/>
                  <a:pt x="1098468" y="1719943"/>
                  <a:pt x="1591294" y="1757548"/>
                </a:cubicBezTo>
                <a:cubicBezTo>
                  <a:pt x="2084120" y="1795153"/>
                  <a:pt x="2784764" y="1767444"/>
                  <a:pt x="3360717" y="1745673"/>
                </a:cubicBezTo>
                <a:cubicBezTo>
                  <a:pt x="3936670" y="1723902"/>
                  <a:pt x="4463143" y="1739736"/>
                  <a:pt x="5047013" y="1626920"/>
                </a:cubicBezTo>
                <a:cubicBezTo>
                  <a:pt x="5630883" y="1514104"/>
                  <a:pt x="6386946" y="1242951"/>
                  <a:pt x="6863938" y="1068779"/>
                </a:cubicBezTo>
                <a:cubicBezTo>
                  <a:pt x="7340930" y="894608"/>
                  <a:pt x="7908966" y="581891"/>
                  <a:pt x="7908966" y="581891"/>
                </a:cubicBezTo>
                <a:lnTo>
                  <a:pt x="8502733" y="296883"/>
                </a:lnTo>
              </a:path>
            </a:pathLst>
          </a:custGeom>
          <a:noFill/>
          <a:ln>
            <a:solidFill>
              <a:schemeClr val="accent2"/>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riangle 26">
            <a:extLst>
              <a:ext uri="{FF2B5EF4-FFF2-40B4-BE49-F238E27FC236}">
                <a16:creationId xmlns:a16="http://schemas.microsoft.com/office/drawing/2014/main" id="{42362569-ECA5-2947-8CDC-58A7FF47085A}"/>
              </a:ext>
            </a:extLst>
          </p:cNvPr>
          <p:cNvSpPr/>
          <p:nvPr/>
        </p:nvSpPr>
        <p:spPr>
          <a:xfrm rot="21149509">
            <a:off x="1021292" y="4675668"/>
            <a:ext cx="240871" cy="151861"/>
          </a:xfrm>
          <a:prstGeom prst="triangl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CC5C34B-E269-6549-AE9C-8387E81779C1}"/>
              </a:ext>
            </a:extLst>
          </p:cNvPr>
          <p:cNvSpPr txBox="1"/>
          <p:nvPr/>
        </p:nvSpPr>
        <p:spPr>
          <a:xfrm>
            <a:off x="3062419" y="6012715"/>
            <a:ext cx="2343397" cy="369332"/>
          </a:xfrm>
          <a:prstGeom prst="rect">
            <a:avLst/>
          </a:prstGeom>
          <a:noFill/>
        </p:spPr>
        <p:txBody>
          <a:bodyPr wrap="square" rtlCol="0">
            <a:spAutoFit/>
          </a:bodyPr>
          <a:lstStyle/>
          <a:p>
            <a:r>
              <a:rPr lang="en-US" dirty="0">
                <a:solidFill>
                  <a:schemeClr val="accent2"/>
                </a:solidFill>
              </a:rPr>
              <a:t>Feedback</a:t>
            </a:r>
          </a:p>
        </p:txBody>
      </p:sp>
    </p:spTree>
    <p:extLst>
      <p:ext uri="{BB962C8B-B14F-4D97-AF65-F5344CB8AC3E}">
        <p14:creationId xmlns:p14="http://schemas.microsoft.com/office/powerpoint/2010/main" val="4269378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ing Without Databases in the 21st Century | by Lance Gutteridge |  codeburst">
            <a:extLst>
              <a:ext uri="{FF2B5EF4-FFF2-40B4-BE49-F238E27FC236}">
                <a16:creationId xmlns:a16="http://schemas.microsoft.com/office/drawing/2014/main" id="{FA7FC8E6-6187-3948-8D29-37D038C6A2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463" y="3037367"/>
            <a:ext cx="1219883" cy="147286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75E0563-4B3D-3242-9619-40D4AF63F579}"/>
              </a:ext>
            </a:extLst>
          </p:cNvPr>
          <p:cNvSpPr txBox="1"/>
          <p:nvPr/>
        </p:nvSpPr>
        <p:spPr>
          <a:xfrm>
            <a:off x="402462" y="2213163"/>
            <a:ext cx="1219883" cy="646331"/>
          </a:xfrm>
          <a:prstGeom prst="rect">
            <a:avLst/>
          </a:prstGeom>
          <a:noFill/>
        </p:spPr>
        <p:txBody>
          <a:bodyPr wrap="square" rtlCol="0">
            <a:spAutoFit/>
          </a:bodyPr>
          <a:lstStyle/>
          <a:p>
            <a:pPr algn="ctr"/>
            <a:r>
              <a:rPr lang="en-US" dirty="0"/>
              <a:t>Tweet Database</a:t>
            </a:r>
          </a:p>
        </p:txBody>
      </p:sp>
      <p:sp>
        <p:nvSpPr>
          <p:cNvPr id="3" name="Right Arrow 2">
            <a:extLst>
              <a:ext uri="{FF2B5EF4-FFF2-40B4-BE49-F238E27FC236}">
                <a16:creationId xmlns:a16="http://schemas.microsoft.com/office/drawing/2014/main" id="{4DF4C2F4-36E5-1C46-B60C-19FC80E444DE}"/>
              </a:ext>
            </a:extLst>
          </p:cNvPr>
          <p:cNvSpPr/>
          <p:nvPr/>
        </p:nvSpPr>
        <p:spPr>
          <a:xfrm>
            <a:off x="1708779" y="3490406"/>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03DD14D1-7444-8C46-B8F4-0306202ED064}"/>
              </a:ext>
            </a:extLst>
          </p:cNvPr>
          <p:cNvSpPr/>
          <p:nvPr/>
        </p:nvSpPr>
        <p:spPr>
          <a:xfrm>
            <a:off x="5026476" y="1800099"/>
            <a:ext cx="1363585"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 Model</a:t>
            </a:r>
          </a:p>
        </p:txBody>
      </p:sp>
      <p:sp>
        <p:nvSpPr>
          <p:cNvPr id="5" name="Rectangle 4">
            <a:extLst>
              <a:ext uri="{FF2B5EF4-FFF2-40B4-BE49-F238E27FC236}">
                <a16:creationId xmlns:a16="http://schemas.microsoft.com/office/drawing/2014/main" id="{8D69969F-E740-034F-80DA-CC9BE343999C}"/>
              </a:ext>
            </a:extLst>
          </p:cNvPr>
          <p:cNvSpPr/>
          <p:nvPr/>
        </p:nvSpPr>
        <p:spPr>
          <a:xfrm>
            <a:off x="2363586" y="3279156"/>
            <a:ext cx="1636909"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Preprocessing</a:t>
            </a:r>
          </a:p>
        </p:txBody>
      </p:sp>
      <p:sp>
        <p:nvSpPr>
          <p:cNvPr id="8" name="Bent Arrow 7">
            <a:extLst>
              <a:ext uri="{FF2B5EF4-FFF2-40B4-BE49-F238E27FC236}">
                <a16:creationId xmlns:a16="http://schemas.microsoft.com/office/drawing/2014/main" id="{D06E4DDC-9276-F54C-951D-E4392604C230}"/>
              </a:ext>
            </a:extLst>
          </p:cNvPr>
          <p:cNvSpPr/>
          <p:nvPr/>
        </p:nvSpPr>
        <p:spPr>
          <a:xfrm rot="5400000" flipH="1">
            <a:off x="4310886" y="3043696"/>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E7ED02D0-A78C-FE4B-AFEA-9E24D831FB6B}"/>
              </a:ext>
            </a:extLst>
          </p:cNvPr>
          <p:cNvSpPr/>
          <p:nvPr/>
        </p:nvSpPr>
        <p:spPr>
          <a:xfrm>
            <a:off x="4912949" y="4084223"/>
            <a:ext cx="1477112"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Clusters</a:t>
            </a:r>
          </a:p>
        </p:txBody>
      </p:sp>
      <p:sp>
        <p:nvSpPr>
          <p:cNvPr id="11" name="Bent Arrow 10">
            <a:extLst>
              <a:ext uri="{FF2B5EF4-FFF2-40B4-BE49-F238E27FC236}">
                <a16:creationId xmlns:a16="http://schemas.microsoft.com/office/drawing/2014/main" id="{D7120BA7-4E3D-0341-976E-ED730D58A39C}"/>
              </a:ext>
            </a:extLst>
          </p:cNvPr>
          <p:cNvSpPr/>
          <p:nvPr/>
        </p:nvSpPr>
        <p:spPr>
          <a:xfrm rot="5400000">
            <a:off x="4310885" y="3703713"/>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2">
            <a:extLst>
              <a:ext uri="{FF2B5EF4-FFF2-40B4-BE49-F238E27FC236}">
                <a16:creationId xmlns:a16="http://schemas.microsoft.com/office/drawing/2014/main" id="{A94B6ECB-83C6-DB48-9737-DB42B91C04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103" y="359343"/>
            <a:ext cx="799064" cy="702849"/>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4B01E6CC-F743-7C43-8883-BA62BCA46948}"/>
              </a:ext>
            </a:extLst>
          </p:cNvPr>
          <p:cNvSpPr/>
          <p:nvPr/>
        </p:nvSpPr>
        <p:spPr>
          <a:xfrm>
            <a:off x="7989673" y="306485"/>
            <a:ext cx="1245228"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9" name="Oval 8">
            <a:extLst>
              <a:ext uri="{FF2B5EF4-FFF2-40B4-BE49-F238E27FC236}">
                <a16:creationId xmlns:a16="http://schemas.microsoft.com/office/drawing/2014/main" id="{4891CFB0-0122-254A-962C-664334D503F1}"/>
              </a:ext>
            </a:extLst>
          </p:cNvPr>
          <p:cNvSpPr/>
          <p:nvPr/>
        </p:nvSpPr>
        <p:spPr>
          <a:xfrm>
            <a:off x="7914948" y="2904546"/>
            <a:ext cx="1219498" cy="11796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Final Model</a:t>
            </a:r>
          </a:p>
        </p:txBody>
      </p:sp>
      <p:sp>
        <p:nvSpPr>
          <p:cNvPr id="16" name="Rectangle 15">
            <a:extLst>
              <a:ext uri="{FF2B5EF4-FFF2-40B4-BE49-F238E27FC236}">
                <a16:creationId xmlns:a16="http://schemas.microsoft.com/office/drawing/2014/main" id="{7C27A96B-8276-0A46-BAFC-A563AAB2656F}"/>
              </a:ext>
            </a:extLst>
          </p:cNvPr>
          <p:cNvSpPr/>
          <p:nvPr/>
        </p:nvSpPr>
        <p:spPr>
          <a:xfrm>
            <a:off x="168056" y="1062192"/>
            <a:ext cx="6822939" cy="441481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Bent Arrow 17">
            <a:extLst>
              <a:ext uri="{FF2B5EF4-FFF2-40B4-BE49-F238E27FC236}">
                <a16:creationId xmlns:a16="http://schemas.microsoft.com/office/drawing/2014/main" id="{BCDD81A0-9747-8741-AD7F-02AED7A1985F}"/>
              </a:ext>
            </a:extLst>
          </p:cNvPr>
          <p:cNvSpPr/>
          <p:nvPr/>
        </p:nvSpPr>
        <p:spPr>
          <a:xfrm rot="5400000" flipH="1">
            <a:off x="7083498" y="3853676"/>
            <a:ext cx="500764" cy="14771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Bent Arrow 18">
            <a:extLst>
              <a:ext uri="{FF2B5EF4-FFF2-40B4-BE49-F238E27FC236}">
                <a16:creationId xmlns:a16="http://schemas.microsoft.com/office/drawing/2014/main" id="{26E3F5F4-6925-9B47-A5CD-3D93EC320A06}"/>
              </a:ext>
            </a:extLst>
          </p:cNvPr>
          <p:cNvSpPr/>
          <p:nvPr/>
        </p:nvSpPr>
        <p:spPr>
          <a:xfrm rot="5400000">
            <a:off x="7001181" y="1474607"/>
            <a:ext cx="438348" cy="1477112"/>
          </a:xfrm>
          <a:prstGeom prst="bentArrow">
            <a:avLst>
              <a:gd name="adj1" fmla="val 25000"/>
              <a:gd name="adj2" fmla="val 25000"/>
              <a:gd name="adj3" fmla="val 25000"/>
              <a:gd name="adj4" fmla="val 464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0" name="Straight Arrow Connector 19">
            <a:extLst>
              <a:ext uri="{FF2B5EF4-FFF2-40B4-BE49-F238E27FC236}">
                <a16:creationId xmlns:a16="http://schemas.microsoft.com/office/drawing/2014/main" id="{53D8AF06-5367-144C-A975-4A0DB0D79814}"/>
              </a:ext>
            </a:extLst>
          </p:cNvPr>
          <p:cNvCxnSpPr>
            <a:cxnSpLocks/>
          </p:cNvCxnSpPr>
          <p:nvPr/>
        </p:nvCxnSpPr>
        <p:spPr>
          <a:xfrm>
            <a:off x="8524697" y="1734183"/>
            <a:ext cx="0" cy="957959"/>
          </a:xfrm>
          <a:prstGeom prst="straightConnector1">
            <a:avLst/>
          </a:prstGeom>
          <a:ln w="31750">
            <a:prstDash val="solid"/>
            <a:tailEnd type="triangle"/>
          </a:ln>
        </p:spPr>
        <p:style>
          <a:lnRef idx="1">
            <a:schemeClr val="accent1"/>
          </a:lnRef>
          <a:fillRef idx="0">
            <a:schemeClr val="accent1"/>
          </a:fillRef>
          <a:effectRef idx="0">
            <a:schemeClr val="accent1"/>
          </a:effectRef>
          <a:fontRef idx="minor">
            <a:schemeClr val="tx1"/>
          </a:fontRef>
        </p:style>
      </p:cxnSp>
      <p:sp>
        <p:nvSpPr>
          <p:cNvPr id="24" name="Right Arrow 23">
            <a:extLst>
              <a:ext uri="{FF2B5EF4-FFF2-40B4-BE49-F238E27FC236}">
                <a16:creationId xmlns:a16="http://schemas.microsoft.com/office/drawing/2014/main" id="{8120602E-067F-654B-81AC-5D4E83CEE519}"/>
              </a:ext>
            </a:extLst>
          </p:cNvPr>
          <p:cNvSpPr/>
          <p:nvPr/>
        </p:nvSpPr>
        <p:spPr>
          <a:xfrm>
            <a:off x="9307156" y="3343034"/>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0460A83-8540-2A44-AD27-3DE9DD11C82A}"/>
              </a:ext>
            </a:extLst>
          </p:cNvPr>
          <p:cNvSpPr txBox="1"/>
          <p:nvPr/>
        </p:nvSpPr>
        <p:spPr>
          <a:xfrm>
            <a:off x="10031363" y="1936164"/>
            <a:ext cx="1493520" cy="923330"/>
          </a:xfrm>
          <a:prstGeom prst="rect">
            <a:avLst/>
          </a:prstGeom>
          <a:noFill/>
        </p:spPr>
        <p:txBody>
          <a:bodyPr wrap="square" rtlCol="0">
            <a:spAutoFit/>
          </a:bodyPr>
          <a:lstStyle/>
          <a:p>
            <a:pPr marL="285750" indent="-285750">
              <a:buFont typeface="Wingdings" pitchFamily="2" charset="2"/>
              <a:buChar char="q"/>
            </a:pPr>
            <a:r>
              <a:rPr lang="en-US" dirty="0"/>
              <a:t>Positive</a:t>
            </a:r>
          </a:p>
          <a:p>
            <a:pPr marL="285750" indent="-285750">
              <a:buFont typeface="Wingdings" pitchFamily="2" charset="2"/>
              <a:buChar char="q"/>
            </a:pPr>
            <a:r>
              <a:rPr lang="en-US" dirty="0"/>
              <a:t>Neutral</a:t>
            </a:r>
          </a:p>
          <a:p>
            <a:pPr marL="285750" indent="-285750">
              <a:buFont typeface="Wingdings" pitchFamily="2" charset="2"/>
              <a:buChar char="q"/>
            </a:pPr>
            <a:r>
              <a:rPr lang="en-US" dirty="0"/>
              <a:t>Negative</a:t>
            </a:r>
          </a:p>
        </p:txBody>
      </p:sp>
      <p:sp>
        <p:nvSpPr>
          <p:cNvPr id="26" name="TextBox 25">
            <a:extLst>
              <a:ext uri="{FF2B5EF4-FFF2-40B4-BE49-F238E27FC236}">
                <a16:creationId xmlns:a16="http://schemas.microsoft.com/office/drawing/2014/main" id="{A8BF0A83-D840-FF4B-9987-3260F1C882A3}"/>
              </a:ext>
            </a:extLst>
          </p:cNvPr>
          <p:cNvSpPr txBox="1"/>
          <p:nvPr/>
        </p:nvSpPr>
        <p:spPr>
          <a:xfrm>
            <a:off x="10079201" y="3666345"/>
            <a:ext cx="2109652" cy="923330"/>
          </a:xfrm>
          <a:prstGeom prst="rect">
            <a:avLst/>
          </a:prstGeom>
          <a:noFill/>
        </p:spPr>
        <p:txBody>
          <a:bodyPr wrap="square" rtlCol="0">
            <a:spAutoFit/>
          </a:bodyPr>
          <a:lstStyle/>
          <a:p>
            <a:pPr marL="285750" indent="-285750">
              <a:buFont typeface="Wingdings" pitchFamily="2" charset="2"/>
              <a:buChar char="q"/>
            </a:pPr>
            <a:r>
              <a:rPr lang="en-US" dirty="0"/>
              <a:t>Luggage</a:t>
            </a:r>
          </a:p>
          <a:p>
            <a:pPr marL="285750" indent="-285750">
              <a:buFont typeface="Wingdings" pitchFamily="2" charset="2"/>
              <a:buChar char="q"/>
            </a:pPr>
            <a:r>
              <a:rPr lang="en-US" dirty="0"/>
              <a:t>Customer Service</a:t>
            </a:r>
          </a:p>
          <a:p>
            <a:pPr marL="285750" indent="-285750">
              <a:buFont typeface="Wingdings" pitchFamily="2" charset="2"/>
              <a:buChar char="q"/>
            </a:pPr>
            <a:r>
              <a:rPr lang="en-US" dirty="0"/>
              <a:t>Delay</a:t>
            </a:r>
          </a:p>
        </p:txBody>
      </p:sp>
      <p:sp>
        <p:nvSpPr>
          <p:cNvPr id="25" name="TextBox 24">
            <a:extLst>
              <a:ext uri="{FF2B5EF4-FFF2-40B4-BE49-F238E27FC236}">
                <a16:creationId xmlns:a16="http://schemas.microsoft.com/office/drawing/2014/main" id="{5D7F35AC-40B8-5F4D-B496-5CDD32A0478C}"/>
              </a:ext>
            </a:extLst>
          </p:cNvPr>
          <p:cNvSpPr txBox="1"/>
          <p:nvPr/>
        </p:nvSpPr>
        <p:spPr>
          <a:xfrm>
            <a:off x="10052586" y="4017589"/>
            <a:ext cx="725537" cy="369332"/>
          </a:xfrm>
          <a:prstGeom prst="rect">
            <a:avLst/>
          </a:prstGeom>
          <a:noFill/>
        </p:spPr>
        <p:txBody>
          <a:bodyPr wrap="square" rtlCol="0">
            <a:spAutoFit/>
          </a:bodyPr>
          <a:lstStyle/>
          <a:p>
            <a:r>
              <a:rPr lang="en-US" dirty="0"/>
              <a:t>✅</a:t>
            </a:r>
          </a:p>
        </p:txBody>
      </p:sp>
      <p:sp>
        <p:nvSpPr>
          <p:cNvPr id="28" name="TextBox 27">
            <a:extLst>
              <a:ext uri="{FF2B5EF4-FFF2-40B4-BE49-F238E27FC236}">
                <a16:creationId xmlns:a16="http://schemas.microsoft.com/office/drawing/2014/main" id="{5B0A934D-44F5-E14D-8CBD-62EC8FF592AC}"/>
              </a:ext>
            </a:extLst>
          </p:cNvPr>
          <p:cNvSpPr txBox="1"/>
          <p:nvPr/>
        </p:nvSpPr>
        <p:spPr>
          <a:xfrm>
            <a:off x="10032357" y="2556291"/>
            <a:ext cx="725537" cy="369332"/>
          </a:xfrm>
          <a:prstGeom prst="rect">
            <a:avLst/>
          </a:prstGeom>
          <a:noFill/>
        </p:spPr>
        <p:txBody>
          <a:bodyPr wrap="square" rtlCol="0">
            <a:spAutoFit/>
          </a:bodyPr>
          <a:lstStyle/>
          <a:p>
            <a:r>
              <a:rPr lang="en-US" dirty="0"/>
              <a:t>✅</a:t>
            </a:r>
          </a:p>
        </p:txBody>
      </p:sp>
      <p:sp>
        <p:nvSpPr>
          <p:cNvPr id="29" name="Text Placeholder 4">
            <a:extLst>
              <a:ext uri="{FF2B5EF4-FFF2-40B4-BE49-F238E27FC236}">
                <a16:creationId xmlns:a16="http://schemas.microsoft.com/office/drawing/2014/main" id="{D05D0557-549D-C444-B6DA-EDE909FE7F77}"/>
              </a:ext>
            </a:extLst>
          </p:cNvPr>
          <p:cNvSpPr txBox="1">
            <a:spLocks/>
          </p:cNvSpPr>
          <p:nvPr/>
        </p:nvSpPr>
        <p:spPr>
          <a:xfrm>
            <a:off x="427824" y="182155"/>
            <a:ext cx="4593866" cy="8239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dirty="0"/>
              <a:t>End to End Workflow</a:t>
            </a:r>
          </a:p>
        </p:txBody>
      </p:sp>
      <p:cxnSp>
        <p:nvCxnSpPr>
          <p:cNvPr id="30" name="Straight Connector 29">
            <a:extLst>
              <a:ext uri="{FF2B5EF4-FFF2-40B4-BE49-F238E27FC236}">
                <a16:creationId xmlns:a16="http://schemas.microsoft.com/office/drawing/2014/main" id="{0C1AF008-5A7E-244C-B95D-9B672852FD47}"/>
              </a:ext>
            </a:extLst>
          </p:cNvPr>
          <p:cNvCxnSpPr>
            <a:cxnSpLocks/>
          </p:cNvCxnSpPr>
          <p:nvPr/>
        </p:nvCxnSpPr>
        <p:spPr>
          <a:xfrm>
            <a:off x="70457" y="857691"/>
            <a:ext cx="6300526"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22" name="Freeform 21">
            <a:extLst>
              <a:ext uri="{FF2B5EF4-FFF2-40B4-BE49-F238E27FC236}">
                <a16:creationId xmlns:a16="http://schemas.microsoft.com/office/drawing/2014/main" id="{FA1DFF4B-50B3-3742-AA07-824706C18E42}"/>
              </a:ext>
            </a:extLst>
          </p:cNvPr>
          <p:cNvSpPr/>
          <p:nvPr/>
        </p:nvSpPr>
        <p:spPr>
          <a:xfrm>
            <a:off x="1140031" y="4690753"/>
            <a:ext cx="8502733" cy="1776092"/>
          </a:xfrm>
          <a:custGeom>
            <a:avLst/>
            <a:gdLst>
              <a:gd name="connsiteX0" fmla="*/ 0 w 8502733"/>
              <a:gd name="connsiteY0" fmla="*/ 0 h 1776092"/>
              <a:gd name="connsiteX1" fmla="*/ 403761 w 8502733"/>
              <a:gd name="connsiteY1" fmla="*/ 1520042 h 1776092"/>
              <a:gd name="connsiteX2" fmla="*/ 1591294 w 8502733"/>
              <a:gd name="connsiteY2" fmla="*/ 1757548 h 1776092"/>
              <a:gd name="connsiteX3" fmla="*/ 3360717 w 8502733"/>
              <a:gd name="connsiteY3" fmla="*/ 1745673 h 1776092"/>
              <a:gd name="connsiteX4" fmla="*/ 5047013 w 8502733"/>
              <a:gd name="connsiteY4" fmla="*/ 1626920 h 1776092"/>
              <a:gd name="connsiteX5" fmla="*/ 6863938 w 8502733"/>
              <a:gd name="connsiteY5" fmla="*/ 1068779 h 1776092"/>
              <a:gd name="connsiteX6" fmla="*/ 7908966 w 8502733"/>
              <a:gd name="connsiteY6" fmla="*/ 581891 h 1776092"/>
              <a:gd name="connsiteX7" fmla="*/ 8502733 w 8502733"/>
              <a:gd name="connsiteY7" fmla="*/ 296883 h 177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02733" h="1776092">
                <a:moveTo>
                  <a:pt x="0" y="0"/>
                </a:moveTo>
                <a:cubicBezTo>
                  <a:pt x="69272" y="613558"/>
                  <a:pt x="138545" y="1227117"/>
                  <a:pt x="403761" y="1520042"/>
                </a:cubicBezTo>
                <a:cubicBezTo>
                  <a:pt x="668977" y="1812967"/>
                  <a:pt x="1098468" y="1719943"/>
                  <a:pt x="1591294" y="1757548"/>
                </a:cubicBezTo>
                <a:cubicBezTo>
                  <a:pt x="2084120" y="1795153"/>
                  <a:pt x="2784764" y="1767444"/>
                  <a:pt x="3360717" y="1745673"/>
                </a:cubicBezTo>
                <a:cubicBezTo>
                  <a:pt x="3936670" y="1723902"/>
                  <a:pt x="4463143" y="1739736"/>
                  <a:pt x="5047013" y="1626920"/>
                </a:cubicBezTo>
                <a:cubicBezTo>
                  <a:pt x="5630883" y="1514104"/>
                  <a:pt x="6386946" y="1242951"/>
                  <a:pt x="6863938" y="1068779"/>
                </a:cubicBezTo>
                <a:cubicBezTo>
                  <a:pt x="7340930" y="894608"/>
                  <a:pt x="7908966" y="581891"/>
                  <a:pt x="7908966" y="581891"/>
                </a:cubicBezTo>
                <a:lnTo>
                  <a:pt x="8502733" y="296883"/>
                </a:lnTo>
              </a:path>
            </a:pathLst>
          </a:custGeom>
          <a:noFill/>
          <a:ln>
            <a:solidFill>
              <a:schemeClr val="accent2"/>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riangle 26">
            <a:extLst>
              <a:ext uri="{FF2B5EF4-FFF2-40B4-BE49-F238E27FC236}">
                <a16:creationId xmlns:a16="http://schemas.microsoft.com/office/drawing/2014/main" id="{42362569-ECA5-2947-8CDC-58A7FF47085A}"/>
              </a:ext>
            </a:extLst>
          </p:cNvPr>
          <p:cNvSpPr/>
          <p:nvPr/>
        </p:nvSpPr>
        <p:spPr>
          <a:xfrm rot="21149509">
            <a:off x="1021292" y="4675668"/>
            <a:ext cx="240871" cy="151861"/>
          </a:xfrm>
          <a:prstGeom prst="triangl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CC5C34B-E269-6549-AE9C-8387E81779C1}"/>
              </a:ext>
            </a:extLst>
          </p:cNvPr>
          <p:cNvSpPr txBox="1"/>
          <p:nvPr/>
        </p:nvSpPr>
        <p:spPr>
          <a:xfrm>
            <a:off x="3062419" y="6012715"/>
            <a:ext cx="2343397" cy="369332"/>
          </a:xfrm>
          <a:prstGeom prst="rect">
            <a:avLst/>
          </a:prstGeom>
          <a:noFill/>
        </p:spPr>
        <p:txBody>
          <a:bodyPr wrap="square" rtlCol="0">
            <a:spAutoFit/>
          </a:bodyPr>
          <a:lstStyle/>
          <a:p>
            <a:r>
              <a:rPr lang="en-US" dirty="0">
                <a:solidFill>
                  <a:schemeClr val="accent2"/>
                </a:solidFill>
              </a:rPr>
              <a:t>Feedback</a:t>
            </a:r>
          </a:p>
        </p:txBody>
      </p:sp>
      <p:sp>
        <p:nvSpPr>
          <p:cNvPr id="6" name="Rectangle 5">
            <a:extLst>
              <a:ext uri="{FF2B5EF4-FFF2-40B4-BE49-F238E27FC236}">
                <a16:creationId xmlns:a16="http://schemas.microsoft.com/office/drawing/2014/main" id="{2F79874A-4C89-1946-9CBC-FA79C0ED6A48}"/>
              </a:ext>
            </a:extLst>
          </p:cNvPr>
          <p:cNvSpPr/>
          <p:nvPr/>
        </p:nvSpPr>
        <p:spPr>
          <a:xfrm>
            <a:off x="336812" y="2086190"/>
            <a:ext cx="1306317" cy="2590490"/>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8401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D503C0-26F9-F648-98B6-9A191F893300}"/>
              </a:ext>
            </a:extLst>
          </p:cNvPr>
          <p:cNvSpPr>
            <a:spLocks noGrp="1"/>
          </p:cNvSpPr>
          <p:nvPr>
            <p:ph type="body" idx="1"/>
          </p:nvPr>
        </p:nvSpPr>
        <p:spPr>
          <a:xfrm>
            <a:off x="481054" y="40727"/>
            <a:ext cx="2295939" cy="823912"/>
          </a:xfrm>
        </p:spPr>
        <p:txBody>
          <a:bodyPr>
            <a:normAutofit/>
          </a:bodyPr>
          <a:lstStyle/>
          <a:p>
            <a:pPr algn="ctr"/>
            <a:r>
              <a:rPr lang="en-US" sz="3200" dirty="0"/>
              <a:t>Our Data</a:t>
            </a:r>
          </a:p>
        </p:txBody>
      </p:sp>
      <p:sp>
        <p:nvSpPr>
          <p:cNvPr id="4" name="Content Placeholder 3">
            <a:extLst>
              <a:ext uri="{FF2B5EF4-FFF2-40B4-BE49-F238E27FC236}">
                <a16:creationId xmlns:a16="http://schemas.microsoft.com/office/drawing/2014/main" id="{683615A2-72B0-8F48-A456-83EBB91ACF38}"/>
              </a:ext>
            </a:extLst>
          </p:cNvPr>
          <p:cNvSpPr>
            <a:spLocks noGrp="1"/>
          </p:cNvSpPr>
          <p:nvPr>
            <p:ph sz="half" idx="2"/>
          </p:nvPr>
        </p:nvSpPr>
        <p:spPr>
          <a:xfrm>
            <a:off x="1344846" y="944640"/>
            <a:ext cx="4083844" cy="905566"/>
          </a:xfrm>
        </p:spPr>
        <p:txBody>
          <a:bodyPr>
            <a:normAutofit lnSpcReduction="10000"/>
          </a:bodyPr>
          <a:lstStyle/>
          <a:p>
            <a:pPr marL="0" indent="0">
              <a:buNone/>
            </a:pPr>
            <a:r>
              <a:rPr lang="en-US" dirty="0"/>
              <a:t>Twitter is a social network where users can post “tweets”, tweets are short post of up 140 characters.</a:t>
            </a:r>
          </a:p>
        </p:txBody>
      </p:sp>
      <p:pic>
        <p:nvPicPr>
          <p:cNvPr id="1026" name="Picture 2">
            <a:extLst>
              <a:ext uri="{FF2B5EF4-FFF2-40B4-BE49-F238E27FC236}">
                <a16:creationId xmlns:a16="http://schemas.microsoft.com/office/drawing/2014/main" id="{2134D28D-C2D1-CA4C-9684-0E5A6C83EC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127" y="944640"/>
            <a:ext cx="799064" cy="663223"/>
          </a:xfrm>
          <a:prstGeom prst="rect">
            <a:avLst/>
          </a:prstGeom>
          <a:noFill/>
          <a:extLst>
            <a:ext uri="{909E8E84-426E-40DD-AFC4-6F175D3DCCD1}">
              <a14:hiddenFill xmlns:a14="http://schemas.microsoft.com/office/drawing/2010/main">
                <a:solidFill>
                  <a:srgbClr val="FFFFFF"/>
                </a:solidFill>
              </a14:hiddenFill>
            </a:ext>
          </a:extLst>
        </p:spPr>
      </p:pic>
      <p:sp>
        <p:nvSpPr>
          <p:cNvPr id="11" name="Content Placeholder 3">
            <a:extLst>
              <a:ext uri="{FF2B5EF4-FFF2-40B4-BE49-F238E27FC236}">
                <a16:creationId xmlns:a16="http://schemas.microsoft.com/office/drawing/2014/main" id="{E2B6C327-97F3-3A4D-B16B-C6883B66FE90}"/>
              </a:ext>
            </a:extLst>
          </p:cNvPr>
          <p:cNvSpPr txBox="1">
            <a:spLocks/>
          </p:cNvSpPr>
          <p:nvPr/>
        </p:nvSpPr>
        <p:spPr>
          <a:xfrm>
            <a:off x="6096000" y="944640"/>
            <a:ext cx="5080691" cy="888314"/>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The data set that we used consistent of approximately 15,000 tweets from users that have an @airline in their text. Airlines consist of United, Southwest, Delta, US Airways, American, and Virgin America</a:t>
            </a:r>
          </a:p>
        </p:txBody>
      </p:sp>
      <p:graphicFrame>
        <p:nvGraphicFramePr>
          <p:cNvPr id="12" name="Table 12">
            <a:extLst>
              <a:ext uri="{FF2B5EF4-FFF2-40B4-BE49-F238E27FC236}">
                <a16:creationId xmlns:a16="http://schemas.microsoft.com/office/drawing/2014/main" id="{155F41A3-B02A-5143-9E25-F12156EF40DB}"/>
              </a:ext>
            </a:extLst>
          </p:cNvPr>
          <p:cNvGraphicFramePr>
            <a:graphicFrameLocks noGrp="1"/>
          </p:cNvGraphicFramePr>
          <p:nvPr>
            <p:extLst>
              <p:ext uri="{D42A27DB-BD31-4B8C-83A1-F6EECF244321}">
                <p14:modId xmlns:p14="http://schemas.microsoft.com/office/powerpoint/2010/main" val="1864803932"/>
              </p:ext>
            </p:extLst>
          </p:nvPr>
        </p:nvGraphicFramePr>
        <p:xfrm>
          <a:off x="5659107" y="2392938"/>
          <a:ext cx="5954475" cy="1017422"/>
        </p:xfrm>
        <a:graphic>
          <a:graphicData uri="http://schemas.openxmlformats.org/drawingml/2006/table">
            <a:tbl>
              <a:tblPr firstRow="1" bandRow="1">
                <a:tableStyleId>{5C22544A-7EE6-4342-B048-85BDC9FD1C3A}</a:tableStyleId>
              </a:tblPr>
              <a:tblGrid>
                <a:gridCol w="1190895">
                  <a:extLst>
                    <a:ext uri="{9D8B030D-6E8A-4147-A177-3AD203B41FA5}">
                      <a16:colId xmlns:a16="http://schemas.microsoft.com/office/drawing/2014/main" val="2013113133"/>
                    </a:ext>
                  </a:extLst>
                </a:gridCol>
                <a:gridCol w="1190895">
                  <a:extLst>
                    <a:ext uri="{9D8B030D-6E8A-4147-A177-3AD203B41FA5}">
                      <a16:colId xmlns:a16="http://schemas.microsoft.com/office/drawing/2014/main" val="732280905"/>
                    </a:ext>
                  </a:extLst>
                </a:gridCol>
                <a:gridCol w="1190895">
                  <a:extLst>
                    <a:ext uri="{9D8B030D-6E8A-4147-A177-3AD203B41FA5}">
                      <a16:colId xmlns:a16="http://schemas.microsoft.com/office/drawing/2014/main" val="2762847827"/>
                    </a:ext>
                  </a:extLst>
                </a:gridCol>
                <a:gridCol w="1190895">
                  <a:extLst>
                    <a:ext uri="{9D8B030D-6E8A-4147-A177-3AD203B41FA5}">
                      <a16:colId xmlns:a16="http://schemas.microsoft.com/office/drawing/2014/main" val="3960868867"/>
                    </a:ext>
                  </a:extLst>
                </a:gridCol>
                <a:gridCol w="1190895">
                  <a:extLst>
                    <a:ext uri="{9D8B030D-6E8A-4147-A177-3AD203B41FA5}">
                      <a16:colId xmlns:a16="http://schemas.microsoft.com/office/drawing/2014/main" val="3432136059"/>
                    </a:ext>
                  </a:extLst>
                </a:gridCol>
              </a:tblGrid>
              <a:tr h="385600">
                <a:tc>
                  <a:txBody>
                    <a:bodyPr/>
                    <a:lstStyle/>
                    <a:p>
                      <a:r>
                        <a:rPr lang="en-US" sz="1600" dirty="0"/>
                        <a:t>Airline</a:t>
                      </a:r>
                    </a:p>
                  </a:txBody>
                  <a:tcPr/>
                </a:tc>
                <a:tc>
                  <a:txBody>
                    <a:bodyPr/>
                    <a:lstStyle/>
                    <a:p>
                      <a:r>
                        <a:rPr lang="en-US" sz="1600" dirty="0"/>
                        <a:t>Tweet</a:t>
                      </a:r>
                    </a:p>
                  </a:txBody>
                  <a:tcPr/>
                </a:tc>
                <a:tc>
                  <a:txBody>
                    <a:bodyPr/>
                    <a:lstStyle/>
                    <a:p>
                      <a:r>
                        <a:rPr lang="en-US" sz="1600" dirty="0"/>
                        <a:t>Sentiment</a:t>
                      </a:r>
                    </a:p>
                  </a:txBody>
                  <a:tcPr/>
                </a:tc>
                <a:tc>
                  <a:txBody>
                    <a:bodyPr/>
                    <a:lstStyle/>
                    <a:p>
                      <a:r>
                        <a:rPr lang="en-US" sz="1600" dirty="0"/>
                        <a:t>Aspect</a:t>
                      </a:r>
                    </a:p>
                  </a:txBody>
                  <a:tcPr/>
                </a:tc>
                <a:tc>
                  <a:txBody>
                    <a:bodyPr/>
                    <a:lstStyle/>
                    <a:p>
                      <a:r>
                        <a:rPr lang="en-US" sz="1050" dirty="0"/>
                        <a:t>Other Cols. But not used</a:t>
                      </a:r>
                    </a:p>
                  </a:txBody>
                  <a:tcPr/>
                </a:tc>
                <a:extLst>
                  <a:ext uri="{0D108BD9-81ED-4DB2-BD59-A6C34878D82A}">
                    <a16:rowId xmlns:a16="http://schemas.microsoft.com/office/drawing/2014/main" val="1525774842"/>
                  </a:ext>
                </a:extLst>
              </a:tr>
              <a:tr h="605942">
                <a:tc>
                  <a:txBody>
                    <a:bodyPr/>
                    <a:lstStyle/>
                    <a:p>
                      <a:r>
                        <a:rPr lang="en-US" sz="1400" dirty="0"/>
                        <a:t>United</a:t>
                      </a:r>
                    </a:p>
                  </a:txBody>
                  <a:tcPr/>
                </a:tc>
                <a:tc>
                  <a:txBody>
                    <a:bodyPr/>
                    <a:lstStyle/>
                    <a:p>
                      <a:r>
                        <a:rPr lang="en-US" sz="400" dirty="0"/>
                        <a:t>@</a:t>
                      </a:r>
                      <a:r>
                        <a:rPr lang="en-US" sz="400" dirty="0" err="1"/>
                        <a:t>UnitedAirlines_Direct</a:t>
                      </a:r>
                      <a:r>
                        <a:rPr lang="en-US" sz="400" dirty="0"/>
                        <a:t> flight booked was changed no notification with lay over. I purchases seats, not h……..s</a:t>
                      </a:r>
                    </a:p>
                  </a:txBody>
                  <a:tcPr/>
                </a:tc>
                <a:tc>
                  <a:txBody>
                    <a:bodyPr/>
                    <a:lstStyle/>
                    <a:p>
                      <a:r>
                        <a:rPr lang="en-US" sz="1400" dirty="0"/>
                        <a:t>Negative</a:t>
                      </a:r>
                      <a:endParaRPr lang="en-US" sz="500" dirty="0"/>
                    </a:p>
                  </a:txBody>
                  <a:tcPr/>
                </a:tc>
                <a:tc>
                  <a:txBody>
                    <a:bodyPr/>
                    <a:lstStyle/>
                    <a:p>
                      <a:r>
                        <a:rPr lang="en-US" sz="1400" dirty="0"/>
                        <a:t>Customer Service</a:t>
                      </a:r>
                    </a:p>
                  </a:txBody>
                  <a:tcPr/>
                </a:tc>
                <a:tc>
                  <a:txBody>
                    <a:bodyPr/>
                    <a:lstStyle/>
                    <a:p>
                      <a:r>
                        <a:rPr lang="en-US" sz="1400" dirty="0"/>
                        <a:t>………</a:t>
                      </a:r>
                    </a:p>
                  </a:txBody>
                  <a:tcPr/>
                </a:tc>
                <a:extLst>
                  <a:ext uri="{0D108BD9-81ED-4DB2-BD59-A6C34878D82A}">
                    <a16:rowId xmlns:a16="http://schemas.microsoft.com/office/drawing/2014/main" val="3094183628"/>
                  </a:ext>
                </a:extLst>
              </a:tr>
            </a:tbl>
          </a:graphicData>
        </a:graphic>
      </p:graphicFrame>
      <p:sp>
        <p:nvSpPr>
          <p:cNvPr id="16" name="Rectangle 15">
            <a:extLst>
              <a:ext uri="{FF2B5EF4-FFF2-40B4-BE49-F238E27FC236}">
                <a16:creationId xmlns:a16="http://schemas.microsoft.com/office/drawing/2014/main" id="{5158CB6B-B295-5246-BDA8-5CCAFFBD7354}"/>
              </a:ext>
            </a:extLst>
          </p:cNvPr>
          <p:cNvSpPr/>
          <p:nvPr/>
        </p:nvSpPr>
        <p:spPr>
          <a:xfrm>
            <a:off x="3961884" y="7248454"/>
            <a:ext cx="6096000" cy="369332"/>
          </a:xfrm>
          <a:prstGeom prst="rect">
            <a:avLst/>
          </a:prstGeom>
        </p:spPr>
        <p:txBody>
          <a:bodyPr>
            <a:spAutoFit/>
          </a:bodyPr>
          <a:lstStyle/>
          <a:p>
            <a:r>
              <a:rPr lang="en-US" dirty="0"/>
              <a:t>Example</a:t>
            </a:r>
            <a:endParaRPr lang="en-US" sz="1100" dirty="0"/>
          </a:p>
        </p:txBody>
      </p:sp>
      <p:grpSp>
        <p:nvGrpSpPr>
          <p:cNvPr id="34" name="Group 33">
            <a:extLst>
              <a:ext uri="{FF2B5EF4-FFF2-40B4-BE49-F238E27FC236}">
                <a16:creationId xmlns:a16="http://schemas.microsoft.com/office/drawing/2014/main" id="{9559046F-76CC-394A-822C-045A66CB4D2D}"/>
              </a:ext>
            </a:extLst>
          </p:cNvPr>
          <p:cNvGrpSpPr/>
          <p:nvPr/>
        </p:nvGrpSpPr>
        <p:grpSpPr>
          <a:xfrm>
            <a:off x="212127" y="2433856"/>
            <a:ext cx="4047802" cy="968174"/>
            <a:chOff x="1598301" y="3750508"/>
            <a:chExt cx="3505818" cy="949910"/>
          </a:xfrm>
        </p:grpSpPr>
        <p:grpSp>
          <p:nvGrpSpPr>
            <p:cNvPr id="33" name="Group 32">
              <a:extLst>
                <a:ext uri="{FF2B5EF4-FFF2-40B4-BE49-F238E27FC236}">
                  <a16:creationId xmlns:a16="http://schemas.microsoft.com/office/drawing/2014/main" id="{779CE5C4-8462-2C41-BEC9-B79A5118C398}"/>
                </a:ext>
              </a:extLst>
            </p:cNvPr>
            <p:cNvGrpSpPr/>
            <p:nvPr/>
          </p:nvGrpSpPr>
          <p:grpSpPr>
            <a:xfrm>
              <a:off x="1598301" y="3750508"/>
              <a:ext cx="3505818" cy="946867"/>
              <a:chOff x="324777" y="3978272"/>
              <a:chExt cx="3505818" cy="946867"/>
            </a:xfrm>
          </p:grpSpPr>
          <p:pic>
            <p:nvPicPr>
              <p:cNvPr id="7" name="Picture 6">
                <a:extLst>
                  <a:ext uri="{FF2B5EF4-FFF2-40B4-BE49-F238E27FC236}">
                    <a16:creationId xmlns:a16="http://schemas.microsoft.com/office/drawing/2014/main" id="{0393AC74-9177-C749-A88B-071A677B63C2}"/>
                  </a:ext>
                </a:extLst>
              </p:cNvPr>
              <p:cNvPicPr>
                <a:picLocks noChangeAspect="1"/>
              </p:cNvPicPr>
              <p:nvPr/>
            </p:nvPicPr>
            <p:blipFill>
              <a:blip r:embed="rId3"/>
              <a:stretch>
                <a:fillRect/>
              </a:stretch>
            </p:blipFill>
            <p:spPr>
              <a:xfrm>
                <a:off x="426622" y="4019574"/>
                <a:ext cx="2920447" cy="905565"/>
              </a:xfrm>
              <a:prstGeom prst="rect">
                <a:avLst/>
              </a:prstGeom>
            </p:spPr>
          </p:pic>
          <p:cxnSp>
            <p:nvCxnSpPr>
              <p:cNvPr id="22" name="Straight Connector 21">
                <a:extLst>
                  <a:ext uri="{FF2B5EF4-FFF2-40B4-BE49-F238E27FC236}">
                    <a16:creationId xmlns:a16="http://schemas.microsoft.com/office/drawing/2014/main" id="{73EE5471-EC87-4044-99AF-B231BAF15E8D}"/>
                  </a:ext>
                </a:extLst>
              </p:cNvPr>
              <p:cNvCxnSpPr>
                <a:cxnSpLocks/>
              </p:cNvCxnSpPr>
              <p:nvPr/>
            </p:nvCxnSpPr>
            <p:spPr>
              <a:xfrm>
                <a:off x="324777" y="3978272"/>
                <a:ext cx="35058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90121F6-ABCD-0748-B3D3-0FA3D2401617}"/>
                  </a:ext>
                </a:extLst>
              </p:cNvPr>
              <p:cNvCxnSpPr>
                <a:cxnSpLocks/>
              </p:cNvCxnSpPr>
              <p:nvPr/>
            </p:nvCxnSpPr>
            <p:spPr>
              <a:xfrm>
                <a:off x="3830595" y="3978272"/>
                <a:ext cx="0" cy="946867"/>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F857B9B-B365-D84D-88CF-684B4D8174AB}"/>
                  </a:ext>
                </a:extLst>
              </p:cNvPr>
              <p:cNvCxnSpPr>
                <a:cxnSpLocks/>
              </p:cNvCxnSpPr>
              <p:nvPr/>
            </p:nvCxnSpPr>
            <p:spPr>
              <a:xfrm>
                <a:off x="324777" y="4925139"/>
                <a:ext cx="3505817"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8" name="Straight Connector 27">
              <a:extLst>
                <a:ext uri="{FF2B5EF4-FFF2-40B4-BE49-F238E27FC236}">
                  <a16:creationId xmlns:a16="http://schemas.microsoft.com/office/drawing/2014/main" id="{610B7E92-53AD-C44F-B008-30F8DA32AA57}"/>
                </a:ext>
              </a:extLst>
            </p:cNvPr>
            <p:cNvCxnSpPr>
              <a:cxnSpLocks/>
            </p:cNvCxnSpPr>
            <p:nvPr/>
          </p:nvCxnSpPr>
          <p:spPr>
            <a:xfrm>
              <a:off x="1598301" y="3750508"/>
              <a:ext cx="0" cy="94991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6" name="Straight Connector 35">
            <a:extLst>
              <a:ext uri="{FF2B5EF4-FFF2-40B4-BE49-F238E27FC236}">
                <a16:creationId xmlns:a16="http://schemas.microsoft.com/office/drawing/2014/main" id="{12386EE5-EC2B-F64A-A500-9CB773174535}"/>
              </a:ext>
            </a:extLst>
          </p:cNvPr>
          <p:cNvCxnSpPr>
            <a:cxnSpLocks/>
          </p:cNvCxnSpPr>
          <p:nvPr/>
        </p:nvCxnSpPr>
        <p:spPr>
          <a:xfrm>
            <a:off x="70457" y="857691"/>
            <a:ext cx="10965843"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B85798DC-4765-7540-88CB-7C5D7DF7E3FC}"/>
              </a:ext>
            </a:extLst>
          </p:cNvPr>
          <p:cNvSpPr txBox="1"/>
          <p:nvPr/>
        </p:nvSpPr>
        <p:spPr>
          <a:xfrm>
            <a:off x="748408" y="1787615"/>
            <a:ext cx="3413089" cy="523220"/>
          </a:xfrm>
          <a:prstGeom prst="rect">
            <a:avLst/>
          </a:prstGeom>
          <a:noFill/>
        </p:spPr>
        <p:txBody>
          <a:bodyPr wrap="square" rtlCol="0">
            <a:spAutoFit/>
          </a:bodyPr>
          <a:lstStyle/>
          <a:p>
            <a:pPr algn="ctr"/>
            <a:r>
              <a:rPr lang="en-US" sz="2800" dirty="0"/>
              <a:t>Tweet</a:t>
            </a:r>
          </a:p>
        </p:txBody>
      </p:sp>
      <p:sp>
        <p:nvSpPr>
          <p:cNvPr id="46" name="TextBox 45">
            <a:extLst>
              <a:ext uri="{FF2B5EF4-FFF2-40B4-BE49-F238E27FC236}">
                <a16:creationId xmlns:a16="http://schemas.microsoft.com/office/drawing/2014/main" id="{60FF321F-4D29-7842-A421-7994A508A718}"/>
              </a:ext>
            </a:extLst>
          </p:cNvPr>
          <p:cNvSpPr txBox="1"/>
          <p:nvPr/>
        </p:nvSpPr>
        <p:spPr>
          <a:xfrm>
            <a:off x="6785551" y="1753743"/>
            <a:ext cx="3413089" cy="523220"/>
          </a:xfrm>
          <a:prstGeom prst="rect">
            <a:avLst/>
          </a:prstGeom>
          <a:noFill/>
        </p:spPr>
        <p:txBody>
          <a:bodyPr wrap="square" rtlCol="0">
            <a:spAutoFit/>
          </a:bodyPr>
          <a:lstStyle/>
          <a:p>
            <a:pPr algn="ctr"/>
            <a:r>
              <a:rPr lang="en-US" sz="2800" dirty="0"/>
              <a:t>Datapoint</a:t>
            </a:r>
          </a:p>
        </p:txBody>
      </p:sp>
      <p:cxnSp>
        <p:nvCxnSpPr>
          <p:cNvPr id="45" name="Straight Arrow Connector 44">
            <a:extLst>
              <a:ext uri="{FF2B5EF4-FFF2-40B4-BE49-F238E27FC236}">
                <a16:creationId xmlns:a16="http://schemas.microsoft.com/office/drawing/2014/main" id="{2E9B8B29-82FD-9447-BEBF-2ABA71640981}"/>
              </a:ext>
            </a:extLst>
          </p:cNvPr>
          <p:cNvCxnSpPr/>
          <p:nvPr/>
        </p:nvCxnSpPr>
        <p:spPr>
          <a:xfrm>
            <a:off x="4161497" y="2067053"/>
            <a:ext cx="2146300" cy="0"/>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85743AA0-C62E-4748-B1E7-ED6D08134EA3}"/>
              </a:ext>
            </a:extLst>
          </p:cNvPr>
          <p:cNvCxnSpPr>
            <a:cxnSpLocks/>
          </p:cNvCxnSpPr>
          <p:nvPr/>
        </p:nvCxnSpPr>
        <p:spPr>
          <a:xfrm>
            <a:off x="4673342" y="2944237"/>
            <a:ext cx="825500" cy="0"/>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pic>
        <p:nvPicPr>
          <p:cNvPr id="6" name="Picture 5" descr="Chart, bar chart&#10;&#10;Description automatically generated">
            <a:extLst>
              <a:ext uri="{FF2B5EF4-FFF2-40B4-BE49-F238E27FC236}">
                <a16:creationId xmlns:a16="http://schemas.microsoft.com/office/drawing/2014/main" id="{CE1EF2D7-AB8C-A34A-B113-8B74BB6542BD}"/>
              </a:ext>
            </a:extLst>
          </p:cNvPr>
          <p:cNvPicPr>
            <a:picLocks noChangeAspect="1"/>
          </p:cNvPicPr>
          <p:nvPr/>
        </p:nvPicPr>
        <p:blipFill>
          <a:blip r:embed="rId4"/>
          <a:stretch>
            <a:fillRect/>
          </a:stretch>
        </p:blipFill>
        <p:spPr>
          <a:xfrm>
            <a:off x="6307797" y="3835545"/>
            <a:ext cx="4102357" cy="3030312"/>
          </a:xfrm>
          <a:prstGeom prst="rect">
            <a:avLst/>
          </a:prstGeom>
        </p:spPr>
      </p:pic>
      <p:sp>
        <p:nvSpPr>
          <p:cNvPr id="8" name="TextBox 7">
            <a:extLst>
              <a:ext uri="{FF2B5EF4-FFF2-40B4-BE49-F238E27FC236}">
                <a16:creationId xmlns:a16="http://schemas.microsoft.com/office/drawing/2014/main" id="{7851151C-3EF0-954E-84F4-DA29EEA14725}"/>
              </a:ext>
            </a:extLst>
          </p:cNvPr>
          <p:cNvSpPr txBox="1"/>
          <p:nvPr/>
        </p:nvSpPr>
        <p:spPr>
          <a:xfrm>
            <a:off x="8800198" y="4289287"/>
            <a:ext cx="1743075" cy="369332"/>
          </a:xfrm>
          <a:prstGeom prst="rect">
            <a:avLst/>
          </a:prstGeom>
          <a:noFill/>
        </p:spPr>
        <p:txBody>
          <a:bodyPr wrap="square" rtlCol="0">
            <a:spAutoFit/>
          </a:bodyPr>
          <a:lstStyle/>
          <a:p>
            <a:r>
              <a:rPr lang="en-US" dirty="0"/>
              <a:t>62% non-null</a:t>
            </a:r>
          </a:p>
        </p:txBody>
      </p:sp>
      <p:sp>
        <p:nvSpPr>
          <p:cNvPr id="9" name="Rectangle 8">
            <a:extLst>
              <a:ext uri="{FF2B5EF4-FFF2-40B4-BE49-F238E27FC236}">
                <a16:creationId xmlns:a16="http://schemas.microsoft.com/office/drawing/2014/main" id="{13398D08-3C4A-364C-9A6E-8018DB86E74B}"/>
              </a:ext>
            </a:extLst>
          </p:cNvPr>
          <p:cNvSpPr/>
          <p:nvPr/>
        </p:nvSpPr>
        <p:spPr>
          <a:xfrm>
            <a:off x="6096000" y="4620297"/>
            <a:ext cx="516438" cy="13800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635D33A9-271E-1F42-A41E-B9F3B846A53C}"/>
              </a:ext>
            </a:extLst>
          </p:cNvPr>
          <p:cNvSpPr txBox="1"/>
          <p:nvPr/>
        </p:nvSpPr>
        <p:spPr>
          <a:xfrm>
            <a:off x="7928660" y="3501785"/>
            <a:ext cx="1743075" cy="369332"/>
          </a:xfrm>
          <a:prstGeom prst="rect">
            <a:avLst/>
          </a:prstGeom>
          <a:noFill/>
        </p:spPr>
        <p:txBody>
          <a:bodyPr wrap="square" rtlCol="0">
            <a:spAutoFit/>
          </a:bodyPr>
          <a:lstStyle/>
          <a:p>
            <a:pPr algn="ctr"/>
            <a:r>
              <a:rPr lang="en-US" dirty="0"/>
              <a:t>Aspect</a:t>
            </a:r>
          </a:p>
        </p:txBody>
      </p:sp>
      <p:pic>
        <p:nvPicPr>
          <p:cNvPr id="13" name="Picture 12" descr="Chart, bar chart&#10;&#10;Description automatically generated">
            <a:extLst>
              <a:ext uri="{FF2B5EF4-FFF2-40B4-BE49-F238E27FC236}">
                <a16:creationId xmlns:a16="http://schemas.microsoft.com/office/drawing/2014/main" id="{BD3901D7-0CE4-A34C-8668-2B3E14B4FB0F}"/>
              </a:ext>
            </a:extLst>
          </p:cNvPr>
          <p:cNvPicPr>
            <a:picLocks noChangeAspect="1"/>
          </p:cNvPicPr>
          <p:nvPr/>
        </p:nvPicPr>
        <p:blipFill>
          <a:blip r:embed="rId5"/>
          <a:stretch>
            <a:fillRect/>
          </a:stretch>
        </p:blipFill>
        <p:spPr>
          <a:xfrm>
            <a:off x="900112" y="3863424"/>
            <a:ext cx="3638345" cy="2975054"/>
          </a:xfrm>
          <a:prstGeom prst="rect">
            <a:avLst/>
          </a:prstGeom>
        </p:spPr>
      </p:pic>
      <p:sp>
        <p:nvSpPr>
          <p:cNvPr id="29" name="TextBox 28">
            <a:extLst>
              <a:ext uri="{FF2B5EF4-FFF2-40B4-BE49-F238E27FC236}">
                <a16:creationId xmlns:a16="http://schemas.microsoft.com/office/drawing/2014/main" id="{26ACA792-E1C9-144B-B7B3-026E613A4FA4}"/>
              </a:ext>
            </a:extLst>
          </p:cNvPr>
          <p:cNvSpPr txBox="1"/>
          <p:nvPr/>
        </p:nvSpPr>
        <p:spPr>
          <a:xfrm>
            <a:off x="1344846" y="3512146"/>
            <a:ext cx="2950636" cy="369332"/>
          </a:xfrm>
          <a:prstGeom prst="rect">
            <a:avLst/>
          </a:prstGeom>
          <a:noFill/>
        </p:spPr>
        <p:txBody>
          <a:bodyPr wrap="square" rtlCol="0">
            <a:spAutoFit/>
          </a:bodyPr>
          <a:lstStyle/>
          <a:p>
            <a:pPr algn="ctr"/>
            <a:r>
              <a:rPr lang="en-US" dirty="0"/>
              <a:t>Airline Sentiment</a:t>
            </a:r>
          </a:p>
        </p:txBody>
      </p:sp>
    </p:spTree>
    <p:extLst>
      <p:ext uri="{BB962C8B-B14F-4D97-AF65-F5344CB8AC3E}">
        <p14:creationId xmlns:p14="http://schemas.microsoft.com/office/powerpoint/2010/main" val="1049922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ing Without Databases in the 21st Century | by Lance Gutteridge |  codeburst">
            <a:extLst>
              <a:ext uri="{FF2B5EF4-FFF2-40B4-BE49-F238E27FC236}">
                <a16:creationId xmlns:a16="http://schemas.microsoft.com/office/drawing/2014/main" id="{FA7FC8E6-6187-3948-8D29-37D038C6A2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463" y="3037367"/>
            <a:ext cx="1219883" cy="147286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75E0563-4B3D-3242-9619-40D4AF63F579}"/>
              </a:ext>
            </a:extLst>
          </p:cNvPr>
          <p:cNvSpPr txBox="1"/>
          <p:nvPr/>
        </p:nvSpPr>
        <p:spPr>
          <a:xfrm>
            <a:off x="402462" y="2213163"/>
            <a:ext cx="1219883" cy="646331"/>
          </a:xfrm>
          <a:prstGeom prst="rect">
            <a:avLst/>
          </a:prstGeom>
          <a:noFill/>
        </p:spPr>
        <p:txBody>
          <a:bodyPr wrap="square" rtlCol="0">
            <a:spAutoFit/>
          </a:bodyPr>
          <a:lstStyle/>
          <a:p>
            <a:pPr algn="ctr"/>
            <a:r>
              <a:rPr lang="en-US" dirty="0"/>
              <a:t>Tweet Database</a:t>
            </a:r>
          </a:p>
        </p:txBody>
      </p:sp>
      <p:sp>
        <p:nvSpPr>
          <p:cNvPr id="3" name="Right Arrow 2">
            <a:extLst>
              <a:ext uri="{FF2B5EF4-FFF2-40B4-BE49-F238E27FC236}">
                <a16:creationId xmlns:a16="http://schemas.microsoft.com/office/drawing/2014/main" id="{4DF4C2F4-36E5-1C46-B60C-19FC80E444DE}"/>
              </a:ext>
            </a:extLst>
          </p:cNvPr>
          <p:cNvSpPr/>
          <p:nvPr/>
        </p:nvSpPr>
        <p:spPr>
          <a:xfrm>
            <a:off x="1708779" y="3490406"/>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03DD14D1-7444-8C46-B8F4-0306202ED064}"/>
              </a:ext>
            </a:extLst>
          </p:cNvPr>
          <p:cNvSpPr/>
          <p:nvPr/>
        </p:nvSpPr>
        <p:spPr>
          <a:xfrm>
            <a:off x="5026476" y="1800099"/>
            <a:ext cx="1363585"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 Model</a:t>
            </a:r>
          </a:p>
        </p:txBody>
      </p:sp>
      <p:sp>
        <p:nvSpPr>
          <p:cNvPr id="5" name="Rectangle 4">
            <a:extLst>
              <a:ext uri="{FF2B5EF4-FFF2-40B4-BE49-F238E27FC236}">
                <a16:creationId xmlns:a16="http://schemas.microsoft.com/office/drawing/2014/main" id="{8D69969F-E740-034F-80DA-CC9BE343999C}"/>
              </a:ext>
            </a:extLst>
          </p:cNvPr>
          <p:cNvSpPr/>
          <p:nvPr/>
        </p:nvSpPr>
        <p:spPr>
          <a:xfrm>
            <a:off x="2363586" y="3279156"/>
            <a:ext cx="1636909"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Preprocessing</a:t>
            </a:r>
          </a:p>
        </p:txBody>
      </p:sp>
      <p:sp>
        <p:nvSpPr>
          <p:cNvPr id="8" name="Bent Arrow 7">
            <a:extLst>
              <a:ext uri="{FF2B5EF4-FFF2-40B4-BE49-F238E27FC236}">
                <a16:creationId xmlns:a16="http://schemas.microsoft.com/office/drawing/2014/main" id="{D06E4DDC-9276-F54C-951D-E4392604C230}"/>
              </a:ext>
            </a:extLst>
          </p:cNvPr>
          <p:cNvSpPr/>
          <p:nvPr/>
        </p:nvSpPr>
        <p:spPr>
          <a:xfrm rot="5400000" flipH="1">
            <a:off x="4310886" y="3043696"/>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E7ED02D0-A78C-FE4B-AFEA-9E24D831FB6B}"/>
              </a:ext>
            </a:extLst>
          </p:cNvPr>
          <p:cNvSpPr/>
          <p:nvPr/>
        </p:nvSpPr>
        <p:spPr>
          <a:xfrm>
            <a:off x="4912949" y="4084223"/>
            <a:ext cx="1477112"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Clusters</a:t>
            </a:r>
          </a:p>
        </p:txBody>
      </p:sp>
      <p:sp>
        <p:nvSpPr>
          <p:cNvPr id="11" name="Bent Arrow 10">
            <a:extLst>
              <a:ext uri="{FF2B5EF4-FFF2-40B4-BE49-F238E27FC236}">
                <a16:creationId xmlns:a16="http://schemas.microsoft.com/office/drawing/2014/main" id="{D7120BA7-4E3D-0341-976E-ED730D58A39C}"/>
              </a:ext>
            </a:extLst>
          </p:cNvPr>
          <p:cNvSpPr/>
          <p:nvPr/>
        </p:nvSpPr>
        <p:spPr>
          <a:xfrm rot="5400000">
            <a:off x="4310885" y="3703713"/>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2">
            <a:extLst>
              <a:ext uri="{FF2B5EF4-FFF2-40B4-BE49-F238E27FC236}">
                <a16:creationId xmlns:a16="http://schemas.microsoft.com/office/drawing/2014/main" id="{A94B6ECB-83C6-DB48-9737-DB42B91C04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103" y="359343"/>
            <a:ext cx="799064" cy="702849"/>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4B01E6CC-F743-7C43-8883-BA62BCA46948}"/>
              </a:ext>
            </a:extLst>
          </p:cNvPr>
          <p:cNvSpPr/>
          <p:nvPr/>
        </p:nvSpPr>
        <p:spPr>
          <a:xfrm>
            <a:off x="7989673" y="306485"/>
            <a:ext cx="1245228"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9" name="Oval 8">
            <a:extLst>
              <a:ext uri="{FF2B5EF4-FFF2-40B4-BE49-F238E27FC236}">
                <a16:creationId xmlns:a16="http://schemas.microsoft.com/office/drawing/2014/main" id="{4891CFB0-0122-254A-962C-664334D503F1}"/>
              </a:ext>
            </a:extLst>
          </p:cNvPr>
          <p:cNvSpPr/>
          <p:nvPr/>
        </p:nvSpPr>
        <p:spPr>
          <a:xfrm>
            <a:off x="7914948" y="2904546"/>
            <a:ext cx="1219498" cy="11796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Final Model</a:t>
            </a:r>
          </a:p>
        </p:txBody>
      </p:sp>
      <p:sp>
        <p:nvSpPr>
          <p:cNvPr id="16" name="Rectangle 15">
            <a:extLst>
              <a:ext uri="{FF2B5EF4-FFF2-40B4-BE49-F238E27FC236}">
                <a16:creationId xmlns:a16="http://schemas.microsoft.com/office/drawing/2014/main" id="{7C27A96B-8276-0A46-BAFC-A563AAB2656F}"/>
              </a:ext>
            </a:extLst>
          </p:cNvPr>
          <p:cNvSpPr/>
          <p:nvPr/>
        </p:nvSpPr>
        <p:spPr>
          <a:xfrm>
            <a:off x="168056" y="1062192"/>
            <a:ext cx="6822939" cy="441481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Bent Arrow 17">
            <a:extLst>
              <a:ext uri="{FF2B5EF4-FFF2-40B4-BE49-F238E27FC236}">
                <a16:creationId xmlns:a16="http://schemas.microsoft.com/office/drawing/2014/main" id="{BCDD81A0-9747-8741-AD7F-02AED7A1985F}"/>
              </a:ext>
            </a:extLst>
          </p:cNvPr>
          <p:cNvSpPr/>
          <p:nvPr/>
        </p:nvSpPr>
        <p:spPr>
          <a:xfrm rot="5400000" flipH="1">
            <a:off x="7083498" y="3853676"/>
            <a:ext cx="500764" cy="14771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Bent Arrow 18">
            <a:extLst>
              <a:ext uri="{FF2B5EF4-FFF2-40B4-BE49-F238E27FC236}">
                <a16:creationId xmlns:a16="http://schemas.microsoft.com/office/drawing/2014/main" id="{26E3F5F4-6925-9B47-A5CD-3D93EC320A06}"/>
              </a:ext>
            </a:extLst>
          </p:cNvPr>
          <p:cNvSpPr/>
          <p:nvPr/>
        </p:nvSpPr>
        <p:spPr>
          <a:xfrm rot="5400000">
            <a:off x="7001181" y="1474607"/>
            <a:ext cx="438348" cy="1477112"/>
          </a:xfrm>
          <a:prstGeom prst="bentArrow">
            <a:avLst>
              <a:gd name="adj1" fmla="val 25000"/>
              <a:gd name="adj2" fmla="val 25000"/>
              <a:gd name="adj3" fmla="val 25000"/>
              <a:gd name="adj4" fmla="val 464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0" name="Straight Arrow Connector 19">
            <a:extLst>
              <a:ext uri="{FF2B5EF4-FFF2-40B4-BE49-F238E27FC236}">
                <a16:creationId xmlns:a16="http://schemas.microsoft.com/office/drawing/2014/main" id="{53D8AF06-5367-144C-A975-4A0DB0D79814}"/>
              </a:ext>
            </a:extLst>
          </p:cNvPr>
          <p:cNvCxnSpPr>
            <a:cxnSpLocks/>
          </p:cNvCxnSpPr>
          <p:nvPr/>
        </p:nvCxnSpPr>
        <p:spPr>
          <a:xfrm>
            <a:off x="8524697" y="1734183"/>
            <a:ext cx="0" cy="957959"/>
          </a:xfrm>
          <a:prstGeom prst="straightConnector1">
            <a:avLst/>
          </a:prstGeom>
          <a:ln w="31750">
            <a:prstDash val="solid"/>
            <a:tailEnd type="triangle"/>
          </a:ln>
        </p:spPr>
        <p:style>
          <a:lnRef idx="1">
            <a:schemeClr val="accent1"/>
          </a:lnRef>
          <a:fillRef idx="0">
            <a:schemeClr val="accent1"/>
          </a:fillRef>
          <a:effectRef idx="0">
            <a:schemeClr val="accent1"/>
          </a:effectRef>
          <a:fontRef idx="minor">
            <a:schemeClr val="tx1"/>
          </a:fontRef>
        </p:style>
      </p:cxnSp>
      <p:sp>
        <p:nvSpPr>
          <p:cNvPr id="24" name="Right Arrow 23">
            <a:extLst>
              <a:ext uri="{FF2B5EF4-FFF2-40B4-BE49-F238E27FC236}">
                <a16:creationId xmlns:a16="http://schemas.microsoft.com/office/drawing/2014/main" id="{8120602E-067F-654B-81AC-5D4E83CEE519}"/>
              </a:ext>
            </a:extLst>
          </p:cNvPr>
          <p:cNvSpPr/>
          <p:nvPr/>
        </p:nvSpPr>
        <p:spPr>
          <a:xfrm>
            <a:off x="9307156" y="3343034"/>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0460A83-8540-2A44-AD27-3DE9DD11C82A}"/>
              </a:ext>
            </a:extLst>
          </p:cNvPr>
          <p:cNvSpPr txBox="1"/>
          <p:nvPr/>
        </p:nvSpPr>
        <p:spPr>
          <a:xfrm>
            <a:off x="10031363" y="1936164"/>
            <a:ext cx="1493520" cy="923330"/>
          </a:xfrm>
          <a:prstGeom prst="rect">
            <a:avLst/>
          </a:prstGeom>
          <a:noFill/>
        </p:spPr>
        <p:txBody>
          <a:bodyPr wrap="square" rtlCol="0">
            <a:spAutoFit/>
          </a:bodyPr>
          <a:lstStyle/>
          <a:p>
            <a:pPr marL="285750" indent="-285750">
              <a:buFont typeface="Wingdings" pitchFamily="2" charset="2"/>
              <a:buChar char="q"/>
            </a:pPr>
            <a:r>
              <a:rPr lang="en-US" dirty="0"/>
              <a:t>Positive</a:t>
            </a:r>
          </a:p>
          <a:p>
            <a:pPr marL="285750" indent="-285750">
              <a:buFont typeface="Wingdings" pitchFamily="2" charset="2"/>
              <a:buChar char="q"/>
            </a:pPr>
            <a:r>
              <a:rPr lang="en-US" dirty="0"/>
              <a:t>Neutral</a:t>
            </a:r>
          </a:p>
          <a:p>
            <a:pPr marL="285750" indent="-285750">
              <a:buFont typeface="Wingdings" pitchFamily="2" charset="2"/>
              <a:buChar char="q"/>
            </a:pPr>
            <a:r>
              <a:rPr lang="en-US" dirty="0"/>
              <a:t>Negative</a:t>
            </a:r>
          </a:p>
        </p:txBody>
      </p:sp>
      <p:sp>
        <p:nvSpPr>
          <p:cNvPr id="26" name="TextBox 25">
            <a:extLst>
              <a:ext uri="{FF2B5EF4-FFF2-40B4-BE49-F238E27FC236}">
                <a16:creationId xmlns:a16="http://schemas.microsoft.com/office/drawing/2014/main" id="{A8BF0A83-D840-FF4B-9987-3260F1C882A3}"/>
              </a:ext>
            </a:extLst>
          </p:cNvPr>
          <p:cNvSpPr txBox="1"/>
          <p:nvPr/>
        </p:nvSpPr>
        <p:spPr>
          <a:xfrm>
            <a:off x="10079201" y="3666345"/>
            <a:ext cx="2109652" cy="923330"/>
          </a:xfrm>
          <a:prstGeom prst="rect">
            <a:avLst/>
          </a:prstGeom>
          <a:noFill/>
        </p:spPr>
        <p:txBody>
          <a:bodyPr wrap="square" rtlCol="0">
            <a:spAutoFit/>
          </a:bodyPr>
          <a:lstStyle/>
          <a:p>
            <a:pPr marL="285750" indent="-285750">
              <a:buFont typeface="Wingdings" pitchFamily="2" charset="2"/>
              <a:buChar char="q"/>
            </a:pPr>
            <a:r>
              <a:rPr lang="en-US" dirty="0"/>
              <a:t>Luggage</a:t>
            </a:r>
          </a:p>
          <a:p>
            <a:pPr marL="285750" indent="-285750">
              <a:buFont typeface="Wingdings" pitchFamily="2" charset="2"/>
              <a:buChar char="q"/>
            </a:pPr>
            <a:r>
              <a:rPr lang="en-US" dirty="0"/>
              <a:t>Customer Service</a:t>
            </a:r>
          </a:p>
          <a:p>
            <a:pPr marL="285750" indent="-285750">
              <a:buFont typeface="Wingdings" pitchFamily="2" charset="2"/>
              <a:buChar char="q"/>
            </a:pPr>
            <a:r>
              <a:rPr lang="en-US" dirty="0"/>
              <a:t>Delay</a:t>
            </a:r>
          </a:p>
        </p:txBody>
      </p:sp>
      <p:sp>
        <p:nvSpPr>
          <p:cNvPr id="25" name="TextBox 24">
            <a:extLst>
              <a:ext uri="{FF2B5EF4-FFF2-40B4-BE49-F238E27FC236}">
                <a16:creationId xmlns:a16="http://schemas.microsoft.com/office/drawing/2014/main" id="{5D7F35AC-40B8-5F4D-B496-5CDD32A0478C}"/>
              </a:ext>
            </a:extLst>
          </p:cNvPr>
          <p:cNvSpPr txBox="1"/>
          <p:nvPr/>
        </p:nvSpPr>
        <p:spPr>
          <a:xfrm>
            <a:off x="10052586" y="4017589"/>
            <a:ext cx="725537" cy="369332"/>
          </a:xfrm>
          <a:prstGeom prst="rect">
            <a:avLst/>
          </a:prstGeom>
          <a:noFill/>
        </p:spPr>
        <p:txBody>
          <a:bodyPr wrap="square" rtlCol="0">
            <a:spAutoFit/>
          </a:bodyPr>
          <a:lstStyle/>
          <a:p>
            <a:r>
              <a:rPr lang="en-US" dirty="0"/>
              <a:t>✅</a:t>
            </a:r>
          </a:p>
        </p:txBody>
      </p:sp>
      <p:sp>
        <p:nvSpPr>
          <p:cNvPr id="28" name="TextBox 27">
            <a:extLst>
              <a:ext uri="{FF2B5EF4-FFF2-40B4-BE49-F238E27FC236}">
                <a16:creationId xmlns:a16="http://schemas.microsoft.com/office/drawing/2014/main" id="{5B0A934D-44F5-E14D-8CBD-62EC8FF592AC}"/>
              </a:ext>
            </a:extLst>
          </p:cNvPr>
          <p:cNvSpPr txBox="1"/>
          <p:nvPr/>
        </p:nvSpPr>
        <p:spPr>
          <a:xfrm>
            <a:off x="10032357" y="2556291"/>
            <a:ext cx="725537" cy="369332"/>
          </a:xfrm>
          <a:prstGeom prst="rect">
            <a:avLst/>
          </a:prstGeom>
          <a:noFill/>
        </p:spPr>
        <p:txBody>
          <a:bodyPr wrap="square" rtlCol="0">
            <a:spAutoFit/>
          </a:bodyPr>
          <a:lstStyle/>
          <a:p>
            <a:r>
              <a:rPr lang="en-US" dirty="0"/>
              <a:t>✅</a:t>
            </a:r>
          </a:p>
        </p:txBody>
      </p:sp>
      <p:sp>
        <p:nvSpPr>
          <p:cNvPr id="29" name="Text Placeholder 4">
            <a:extLst>
              <a:ext uri="{FF2B5EF4-FFF2-40B4-BE49-F238E27FC236}">
                <a16:creationId xmlns:a16="http://schemas.microsoft.com/office/drawing/2014/main" id="{D05D0557-549D-C444-B6DA-EDE909FE7F77}"/>
              </a:ext>
            </a:extLst>
          </p:cNvPr>
          <p:cNvSpPr txBox="1">
            <a:spLocks/>
          </p:cNvSpPr>
          <p:nvPr/>
        </p:nvSpPr>
        <p:spPr>
          <a:xfrm>
            <a:off x="427824" y="182155"/>
            <a:ext cx="4593866" cy="8239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dirty="0"/>
              <a:t>End to End Workflow</a:t>
            </a:r>
          </a:p>
        </p:txBody>
      </p:sp>
      <p:cxnSp>
        <p:nvCxnSpPr>
          <p:cNvPr id="30" name="Straight Connector 29">
            <a:extLst>
              <a:ext uri="{FF2B5EF4-FFF2-40B4-BE49-F238E27FC236}">
                <a16:creationId xmlns:a16="http://schemas.microsoft.com/office/drawing/2014/main" id="{0C1AF008-5A7E-244C-B95D-9B672852FD47}"/>
              </a:ext>
            </a:extLst>
          </p:cNvPr>
          <p:cNvCxnSpPr>
            <a:cxnSpLocks/>
          </p:cNvCxnSpPr>
          <p:nvPr/>
        </p:nvCxnSpPr>
        <p:spPr>
          <a:xfrm>
            <a:off x="70457" y="857691"/>
            <a:ext cx="6300526"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22" name="Freeform 21">
            <a:extLst>
              <a:ext uri="{FF2B5EF4-FFF2-40B4-BE49-F238E27FC236}">
                <a16:creationId xmlns:a16="http://schemas.microsoft.com/office/drawing/2014/main" id="{FA1DFF4B-50B3-3742-AA07-824706C18E42}"/>
              </a:ext>
            </a:extLst>
          </p:cNvPr>
          <p:cNvSpPr/>
          <p:nvPr/>
        </p:nvSpPr>
        <p:spPr>
          <a:xfrm>
            <a:off x="1140031" y="4690753"/>
            <a:ext cx="8502733" cy="1776092"/>
          </a:xfrm>
          <a:custGeom>
            <a:avLst/>
            <a:gdLst>
              <a:gd name="connsiteX0" fmla="*/ 0 w 8502733"/>
              <a:gd name="connsiteY0" fmla="*/ 0 h 1776092"/>
              <a:gd name="connsiteX1" fmla="*/ 403761 w 8502733"/>
              <a:gd name="connsiteY1" fmla="*/ 1520042 h 1776092"/>
              <a:gd name="connsiteX2" fmla="*/ 1591294 w 8502733"/>
              <a:gd name="connsiteY2" fmla="*/ 1757548 h 1776092"/>
              <a:gd name="connsiteX3" fmla="*/ 3360717 w 8502733"/>
              <a:gd name="connsiteY3" fmla="*/ 1745673 h 1776092"/>
              <a:gd name="connsiteX4" fmla="*/ 5047013 w 8502733"/>
              <a:gd name="connsiteY4" fmla="*/ 1626920 h 1776092"/>
              <a:gd name="connsiteX5" fmla="*/ 6863938 w 8502733"/>
              <a:gd name="connsiteY5" fmla="*/ 1068779 h 1776092"/>
              <a:gd name="connsiteX6" fmla="*/ 7908966 w 8502733"/>
              <a:gd name="connsiteY6" fmla="*/ 581891 h 1776092"/>
              <a:gd name="connsiteX7" fmla="*/ 8502733 w 8502733"/>
              <a:gd name="connsiteY7" fmla="*/ 296883 h 177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02733" h="1776092">
                <a:moveTo>
                  <a:pt x="0" y="0"/>
                </a:moveTo>
                <a:cubicBezTo>
                  <a:pt x="69272" y="613558"/>
                  <a:pt x="138545" y="1227117"/>
                  <a:pt x="403761" y="1520042"/>
                </a:cubicBezTo>
                <a:cubicBezTo>
                  <a:pt x="668977" y="1812967"/>
                  <a:pt x="1098468" y="1719943"/>
                  <a:pt x="1591294" y="1757548"/>
                </a:cubicBezTo>
                <a:cubicBezTo>
                  <a:pt x="2084120" y="1795153"/>
                  <a:pt x="2784764" y="1767444"/>
                  <a:pt x="3360717" y="1745673"/>
                </a:cubicBezTo>
                <a:cubicBezTo>
                  <a:pt x="3936670" y="1723902"/>
                  <a:pt x="4463143" y="1739736"/>
                  <a:pt x="5047013" y="1626920"/>
                </a:cubicBezTo>
                <a:cubicBezTo>
                  <a:pt x="5630883" y="1514104"/>
                  <a:pt x="6386946" y="1242951"/>
                  <a:pt x="6863938" y="1068779"/>
                </a:cubicBezTo>
                <a:cubicBezTo>
                  <a:pt x="7340930" y="894608"/>
                  <a:pt x="7908966" y="581891"/>
                  <a:pt x="7908966" y="581891"/>
                </a:cubicBezTo>
                <a:lnTo>
                  <a:pt x="8502733" y="296883"/>
                </a:lnTo>
              </a:path>
            </a:pathLst>
          </a:custGeom>
          <a:noFill/>
          <a:ln>
            <a:solidFill>
              <a:schemeClr val="accent2"/>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riangle 26">
            <a:extLst>
              <a:ext uri="{FF2B5EF4-FFF2-40B4-BE49-F238E27FC236}">
                <a16:creationId xmlns:a16="http://schemas.microsoft.com/office/drawing/2014/main" id="{42362569-ECA5-2947-8CDC-58A7FF47085A}"/>
              </a:ext>
            </a:extLst>
          </p:cNvPr>
          <p:cNvSpPr/>
          <p:nvPr/>
        </p:nvSpPr>
        <p:spPr>
          <a:xfrm rot="21149509">
            <a:off x="1021292" y="4675668"/>
            <a:ext cx="240871" cy="151861"/>
          </a:xfrm>
          <a:prstGeom prst="triangl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CC5C34B-E269-6549-AE9C-8387E81779C1}"/>
              </a:ext>
            </a:extLst>
          </p:cNvPr>
          <p:cNvSpPr txBox="1"/>
          <p:nvPr/>
        </p:nvSpPr>
        <p:spPr>
          <a:xfrm>
            <a:off x="3062419" y="6012715"/>
            <a:ext cx="2343397" cy="369332"/>
          </a:xfrm>
          <a:prstGeom prst="rect">
            <a:avLst/>
          </a:prstGeom>
          <a:noFill/>
        </p:spPr>
        <p:txBody>
          <a:bodyPr wrap="square" rtlCol="0">
            <a:spAutoFit/>
          </a:bodyPr>
          <a:lstStyle/>
          <a:p>
            <a:r>
              <a:rPr lang="en-US" dirty="0">
                <a:solidFill>
                  <a:schemeClr val="accent2"/>
                </a:solidFill>
              </a:rPr>
              <a:t>Feedback</a:t>
            </a:r>
          </a:p>
        </p:txBody>
      </p:sp>
      <p:sp>
        <p:nvSpPr>
          <p:cNvPr id="6" name="Rectangle 5">
            <a:extLst>
              <a:ext uri="{FF2B5EF4-FFF2-40B4-BE49-F238E27FC236}">
                <a16:creationId xmlns:a16="http://schemas.microsoft.com/office/drawing/2014/main" id="{2F79874A-4C89-1946-9CBC-FA79C0ED6A48}"/>
              </a:ext>
            </a:extLst>
          </p:cNvPr>
          <p:cNvSpPr/>
          <p:nvPr/>
        </p:nvSpPr>
        <p:spPr>
          <a:xfrm>
            <a:off x="2300003" y="3184526"/>
            <a:ext cx="1833007" cy="970517"/>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6163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Scrubbing Brush Cartoon Vector Images (over 600)">
            <a:extLst>
              <a:ext uri="{FF2B5EF4-FFF2-40B4-BE49-F238E27FC236}">
                <a16:creationId xmlns:a16="http://schemas.microsoft.com/office/drawing/2014/main" id="{E50C9DC4-B8FA-EE48-A22E-30FA2E25FA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0908" y="46279"/>
            <a:ext cx="1239551" cy="1301812"/>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a:extLst>
              <a:ext uri="{FF2B5EF4-FFF2-40B4-BE49-F238E27FC236}">
                <a16:creationId xmlns:a16="http://schemas.microsoft.com/office/drawing/2014/main" id="{DFD503C0-26F9-F648-98B6-9A191F893300}"/>
              </a:ext>
            </a:extLst>
          </p:cNvPr>
          <p:cNvSpPr>
            <a:spLocks noGrp="1"/>
          </p:cNvSpPr>
          <p:nvPr>
            <p:ph type="body" idx="1"/>
          </p:nvPr>
        </p:nvSpPr>
        <p:spPr>
          <a:xfrm>
            <a:off x="324805" y="168122"/>
            <a:ext cx="3433975" cy="823912"/>
          </a:xfrm>
        </p:spPr>
        <p:txBody>
          <a:bodyPr>
            <a:normAutofit/>
          </a:bodyPr>
          <a:lstStyle/>
          <a:p>
            <a:pPr algn="ctr"/>
            <a:r>
              <a:rPr lang="en-US" sz="3200" dirty="0"/>
              <a:t>Data Scrubbing</a:t>
            </a:r>
          </a:p>
        </p:txBody>
      </p:sp>
      <p:sp>
        <p:nvSpPr>
          <p:cNvPr id="15" name="Text Placeholder 4">
            <a:extLst>
              <a:ext uri="{FF2B5EF4-FFF2-40B4-BE49-F238E27FC236}">
                <a16:creationId xmlns:a16="http://schemas.microsoft.com/office/drawing/2014/main" id="{7A2C7DD4-693F-8541-B9F9-BA31CD98CF6B}"/>
              </a:ext>
            </a:extLst>
          </p:cNvPr>
          <p:cNvSpPr txBox="1">
            <a:spLocks/>
          </p:cNvSpPr>
          <p:nvPr/>
        </p:nvSpPr>
        <p:spPr>
          <a:xfrm>
            <a:off x="42831" y="1500050"/>
            <a:ext cx="5608669" cy="924787"/>
          </a:xfrm>
          <a:prstGeom prst="rect">
            <a:avLst/>
          </a:prstGeom>
        </p:spPr>
        <p:txBody>
          <a:bodyPr vert="horz" lIns="91440" tIns="45720" rIns="91440" bIns="45720" rtlCol="0" anchor="b">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US" dirty="0"/>
              <a:t>Tweets contain portions of text that aren’t related to the sentiment or aspect and have to removed</a:t>
            </a:r>
          </a:p>
        </p:txBody>
      </p:sp>
      <p:cxnSp>
        <p:nvCxnSpPr>
          <p:cNvPr id="36" name="Straight Connector 35">
            <a:extLst>
              <a:ext uri="{FF2B5EF4-FFF2-40B4-BE49-F238E27FC236}">
                <a16:creationId xmlns:a16="http://schemas.microsoft.com/office/drawing/2014/main" id="{12386EE5-EC2B-F64A-A500-9CB773174535}"/>
              </a:ext>
            </a:extLst>
          </p:cNvPr>
          <p:cNvCxnSpPr>
            <a:cxnSpLocks/>
          </p:cNvCxnSpPr>
          <p:nvPr/>
        </p:nvCxnSpPr>
        <p:spPr>
          <a:xfrm>
            <a:off x="347631" y="1108741"/>
            <a:ext cx="5037169"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2949EE73-0519-B645-AA9C-D01D230E2F3C}"/>
              </a:ext>
            </a:extLst>
          </p:cNvPr>
          <p:cNvSpPr txBox="1"/>
          <p:nvPr/>
        </p:nvSpPr>
        <p:spPr>
          <a:xfrm>
            <a:off x="42831" y="2576796"/>
            <a:ext cx="6096000" cy="3690690"/>
          </a:xfrm>
          <a:prstGeom prst="rect">
            <a:avLst/>
          </a:prstGeom>
          <a:noFill/>
        </p:spPr>
        <p:txBody>
          <a:bodyPr wrap="square" rtlCol="0">
            <a:spAutoFit/>
          </a:bodyPr>
          <a:lstStyle/>
          <a:p>
            <a:pPr marL="342900" indent="-342900">
              <a:lnSpc>
                <a:spcPct val="200000"/>
              </a:lnSpc>
              <a:buAutoNum type="arabicPeriod"/>
            </a:pPr>
            <a:r>
              <a:rPr lang="en-US" sz="2000" dirty="0">
                <a:highlight>
                  <a:srgbClr val="00FFFF"/>
                </a:highlight>
              </a:rPr>
              <a:t>Remove Tagged Users </a:t>
            </a:r>
          </a:p>
          <a:p>
            <a:pPr marL="342900" indent="-342900">
              <a:lnSpc>
                <a:spcPct val="200000"/>
              </a:lnSpc>
              <a:buAutoNum type="arabicPeriod"/>
            </a:pPr>
            <a:r>
              <a:rPr lang="en-US" sz="2000" dirty="0">
                <a:highlight>
                  <a:srgbClr val="FF00FF"/>
                </a:highlight>
              </a:rPr>
              <a:t>HTML Decoding</a:t>
            </a:r>
          </a:p>
          <a:p>
            <a:pPr marL="342900" indent="-342900">
              <a:lnSpc>
                <a:spcPct val="200000"/>
              </a:lnSpc>
              <a:buAutoNum type="arabicPeriod"/>
            </a:pPr>
            <a:r>
              <a:rPr lang="en-US" sz="2000" dirty="0">
                <a:highlight>
                  <a:srgbClr val="00FF00"/>
                </a:highlight>
              </a:rPr>
              <a:t>Remove any links</a:t>
            </a:r>
          </a:p>
          <a:p>
            <a:pPr marL="342900" indent="-342900">
              <a:lnSpc>
                <a:spcPct val="200000"/>
              </a:lnSpc>
              <a:buAutoNum type="arabicPeriod"/>
            </a:pPr>
            <a:r>
              <a:rPr lang="en-US" sz="2000" dirty="0">
                <a:highlight>
                  <a:srgbClr val="FF0000"/>
                </a:highlight>
              </a:rPr>
              <a:t>Remove any characters that aren’t letters</a:t>
            </a:r>
          </a:p>
          <a:p>
            <a:pPr marL="342900" indent="-342900">
              <a:lnSpc>
                <a:spcPct val="200000"/>
              </a:lnSpc>
              <a:buAutoNum type="arabicPeriod"/>
            </a:pPr>
            <a:r>
              <a:rPr lang="en-US" sz="2000" dirty="0">
                <a:highlight>
                  <a:srgbClr val="808000"/>
                </a:highlight>
              </a:rPr>
              <a:t>Remove Stop Words</a:t>
            </a:r>
          </a:p>
          <a:p>
            <a:pPr marL="342900" indent="-342900">
              <a:lnSpc>
                <a:spcPct val="200000"/>
              </a:lnSpc>
              <a:buAutoNum type="arabicPeriod"/>
            </a:pPr>
            <a:r>
              <a:rPr lang="en-US" sz="2000" dirty="0">
                <a:highlight>
                  <a:srgbClr val="FFFF00"/>
                </a:highlight>
              </a:rPr>
              <a:t>Stemming</a:t>
            </a:r>
          </a:p>
        </p:txBody>
      </p:sp>
      <p:sp>
        <p:nvSpPr>
          <p:cNvPr id="14" name="TextBox 13">
            <a:extLst>
              <a:ext uri="{FF2B5EF4-FFF2-40B4-BE49-F238E27FC236}">
                <a16:creationId xmlns:a16="http://schemas.microsoft.com/office/drawing/2014/main" id="{7B002815-4D91-DB46-8FD4-0DFD78CD8F23}"/>
              </a:ext>
            </a:extLst>
          </p:cNvPr>
          <p:cNvSpPr txBox="1"/>
          <p:nvPr/>
        </p:nvSpPr>
        <p:spPr>
          <a:xfrm>
            <a:off x="6909981" y="3115010"/>
            <a:ext cx="4910544" cy="1600438"/>
          </a:xfrm>
          <a:prstGeom prst="rect">
            <a:avLst/>
          </a:prstGeom>
          <a:noFill/>
        </p:spPr>
        <p:txBody>
          <a:bodyPr wrap="square" rtlCol="0">
            <a:spAutoFit/>
          </a:bodyPr>
          <a:lstStyle/>
          <a:p>
            <a:r>
              <a:rPr lang="en-US" sz="1600" dirty="0">
                <a:highlight>
                  <a:srgbClr val="FF0000"/>
                </a:highlight>
              </a:rPr>
              <a:t>43</a:t>
            </a:r>
            <a:r>
              <a:rPr lang="en-US" sz="1600" dirty="0"/>
              <a:t> minute</a:t>
            </a:r>
            <a:r>
              <a:rPr lang="en-US" sz="1600" dirty="0">
                <a:highlight>
                  <a:srgbClr val="FFFF00"/>
                </a:highlight>
              </a:rPr>
              <a:t>s</a:t>
            </a:r>
            <a:r>
              <a:rPr lang="en-US" sz="1600" dirty="0"/>
              <a:t> </a:t>
            </a:r>
            <a:r>
              <a:rPr lang="en-US" sz="1600" dirty="0">
                <a:highlight>
                  <a:srgbClr val="808000"/>
                </a:highlight>
              </a:rPr>
              <a:t>on</a:t>
            </a:r>
            <a:r>
              <a:rPr lang="en-US" sz="1600" dirty="0"/>
              <a:t> hold </a:t>
            </a:r>
            <a:r>
              <a:rPr lang="en-US" sz="1600" dirty="0">
                <a:highlight>
                  <a:srgbClr val="808000"/>
                </a:highlight>
              </a:rPr>
              <a:t>with</a:t>
            </a:r>
            <a:r>
              <a:rPr lang="en-US" sz="1600" dirty="0"/>
              <a:t> American Airlines</a:t>
            </a:r>
            <a:r>
              <a:rPr lang="en-US" sz="1600" dirty="0">
                <a:highlight>
                  <a:srgbClr val="FF0000"/>
                </a:highlight>
              </a:rPr>
              <a:t>..</a:t>
            </a:r>
            <a:r>
              <a:rPr lang="en-US" sz="1600" dirty="0" err="1"/>
              <a:t>Im</a:t>
            </a:r>
            <a:r>
              <a:rPr lang="en-US" sz="1600" dirty="0"/>
              <a:t> stuck </a:t>
            </a:r>
            <a:r>
              <a:rPr lang="en-US" sz="1600" dirty="0">
                <a:highlight>
                  <a:srgbClr val="808000"/>
                </a:highlight>
              </a:rPr>
              <a:t>on</a:t>
            </a:r>
            <a:r>
              <a:rPr lang="en-US" sz="1600" dirty="0"/>
              <a:t> loop </a:t>
            </a:r>
            <a:r>
              <a:rPr lang="en-US" sz="1600" dirty="0">
                <a:highlight>
                  <a:srgbClr val="808000"/>
                </a:highlight>
              </a:rPr>
              <a:t>about</a:t>
            </a:r>
            <a:r>
              <a:rPr lang="en-US" sz="1600" dirty="0"/>
              <a:t> voucher</a:t>
            </a:r>
            <a:r>
              <a:rPr lang="en-US" sz="1600" dirty="0">
                <a:highlight>
                  <a:srgbClr val="FFFF00"/>
                </a:highlight>
              </a:rPr>
              <a:t>s</a:t>
            </a:r>
            <a:r>
              <a:rPr lang="en-US" sz="1600" dirty="0"/>
              <a:t> </a:t>
            </a:r>
            <a:r>
              <a:rPr lang="en-US" sz="1600" dirty="0" err="1"/>
              <a:t>expir</a:t>
            </a:r>
            <a:r>
              <a:rPr lang="en-US" sz="1600" dirty="0" err="1">
                <a:highlight>
                  <a:srgbClr val="FFFF00"/>
                </a:highlight>
              </a:rPr>
              <a:t>ing</a:t>
            </a:r>
            <a:r>
              <a:rPr lang="en-US" sz="1600" dirty="0" err="1">
                <a:highlight>
                  <a:srgbClr val="FF0000"/>
                </a:highlight>
              </a:rPr>
              <a:t>..</a:t>
            </a:r>
            <a:r>
              <a:rPr lang="en-US" sz="1600" dirty="0" err="1"/>
              <a:t>no</a:t>
            </a:r>
            <a:r>
              <a:rPr lang="en-US" sz="1600" dirty="0"/>
              <a:t> pretty music</a:t>
            </a:r>
            <a:r>
              <a:rPr lang="en-US" sz="1600" dirty="0">
                <a:highlight>
                  <a:srgbClr val="FF0000"/>
                </a:highlight>
              </a:rPr>
              <a:t>..</a:t>
            </a:r>
            <a:r>
              <a:rPr lang="en-US" sz="1600" dirty="0" err="1"/>
              <a:t>im</a:t>
            </a:r>
            <a:r>
              <a:rPr lang="en-US" sz="1600" dirty="0"/>
              <a:t> sure they </a:t>
            </a:r>
            <a:r>
              <a:rPr lang="en-US" sz="1600" dirty="0">
                <a:highlight>
                  <a:srgbClr val="808000"/>
                </a:highlight>
              </a:rPr>
              <a:t>will</a:t>
            </a:r>
            <a:r>
              <a:rPr lang="en-US" sz="1600" dirty="0"/>
              <a:t> pick up </a:t>
            </a:r>
            <a:r>
              <a:rPr lang="en-US" sz="1600" dirty="0">
                <a:highlight>
                  <a:srgbClr val="808000"/>
                </a:highlight>
              </a:rPr>
              <a:t>any</a:t>
            </a:r>
            <a:r>
              <a:rPr lang="en-US" sz="1600" dirty="0"/>
              <a:t> minute</a:t>
            </a:r>
            <a:r>
              <a:rPr lang="en-US" sz="1600" dirty="0">
                <a:solidFill>
                  <a:srgbClr val="000000"/>
                </a:solidFill>
                <a:highlight>
                  <a:srgbClr val="FF00FF"/>
                </a:highlight>
                <a:latin typeface="Consolas" panose="020B0609020204030204" pitchFamily="49" charset="0"/>
              </a:rPr>
              <a:t>&amp;#65;</a:t>
            </a:r>
            <a:r>
              <a:rPr lang="en-US" sz="1600" dirty="0">
                <a:highlight>
                  <a:srgbClr val="FF00FF"/>
                </a:highlight>
              </a:rPr>
              <a:t> </a:t>
            </a:r>
            <a:r>
              <a:rPr lang="en-US" sz="1600" dirty="0">
                <a:highlight>
                  <a:srgbClr val="FF0000"/>
                </a:highlight>
              </a:rPr>
              <a:t>#</a:t>
            </a:r>
            <a:r>
              <a:rPr lang="en-US" sz="1600" dirty="0" err="1"/>
              <a:t>Americanairlines</a:t>
            </a:r>
            <a:r>
              <a:rPr lang="en-US" sz="1600" dirty="0" err="1">
                <a:highlight>
                  <a:srgbClr val="FF0000"/>
                </a:highlight>
              </a:rPr>
              <a:t>#</a:t>
            </a:r>
            <a:r>
              <a:rPr lang="en-US" sz="1600" dirty="0" err="1"/>
              <a:t>AmericanAirlinesOnHold</a:t>
            </a:r>
            <a:r>
              <a:rPr lang="en-US" sz="1600" dirty="0" err="1">
                <a:highlight>
                  <a:srgbClr val="00FFFF"/>
                </a:highlight>
              </a:rPr>
              <a:t>@americanairlnes</a:t>
            </a:r>
            <a:r>
              <a:rPr lang="en-US" sz="1600" dirty="0"/>
              <a:t> </a:t>
            </a:r>
            <a:r>
              <a:rPr lang="en-US" sz="1600" dirty="0" err="1">
                <a:highlight>
                  <a:srgbClr val="00FF00"/>
                </a:highlight>
              </a:rPr>
              <a:t>youtu.be</a:t>
            </a:r>
            <a:r>
              <a:rPr lang="en-US" sz="1600" dirty="0">
                <a:highlight>
                  <a:srgbClr val="00FF00"/>
                </a:highlight>
              </a:rPr>
              <a:t>/Tw7HlhXBn2o </a:t>
            </a:r>
            <a:r>
              <a:rPr lang="en-US" sz="1600" dirty="0">
                <a:highlight>
                  <a:srgbClr val="00FFFF"/>
                </a:highlight>
              </a:rPr>
              <a:t>@</a:t>
            </a:r>
            <a:r>
              <a:rPr lang="en-US" sz="1600" dirty="0" err="1">
                <a:highlight>
                  <a:srgbClr val="00FFFF"/>
                </a:highlight>
              </a:rPr>
              <a:t>AmericanAirlines</a:t>
            </a:r>
            <a:endParaRPr lang="en-US" sz="1600" dirty="0">
              <a:highlight>
                <a:srgbClr val="00FFFF"/>
              </a:highlight>
            </a:endParaRPr>
          </a:p>
        </p:txBody>
      </p:sp>
      <p:sp>
        <p:nvSpPr>
          <p:cNvPr id="35" name="TextBox 34">
            <a:extLst>
              <a:ext uri="{FF2B5EF4-FFF2-40B4-BE49-F238E27FC236}">
                <a16:creationId xmlns:a16="http://schemas.microsoft.com/office/drawing/2014/main" id="{4801B7EC-69A7-7B43-8BA7-E799FC10C431}"/>
              </a:ext>
            </a:extLst>
          </p:cNvPr>
          <p:cNvSpPr txBox="1"/>
          <p:nvPr/>
        </p:nvSpPr>
        <p:spPr>
          <a:xfrm>
            <a:off x="6909981" y="5586266"/>
            <a:ext cx="4910544" cy="830997"/>
          </a:xfrm>
          <a:prstGeom prst="rect">
            <a:avLst/>
          </a:prstGeom>
          <a:noFill/>
        </p:spPr>
        <p:txBody>
          <a:bodyPr wrap="square" rtlCol="0">
            <a:spAutoFit/>
          </a:bodyPr>
          <a:lstStyle/>
          <a:p>
            <a:r>
              <a:rPr lang="en-US" sz="1600" dirty="0"/>
              <a:t>minute hold American Airlines </a:t>
            </a:r>
            <a:r>
              <a:rPr lang="en-US" sz="1600" dirty="0" err="1"/>
              <a:t>Im</a:t>
            </a:r>
            <a:r>
              <a:rPr lang="en-US" sz="1600" dirty="0"/>
              <a:t> stuck loop voucher expire no pretty music </a:t>
            </a:r>
            <a:r>
              <a:rPr lang="en-US" sz="1600" dirty="0" err="1"/>
              <a:t>im</a:t>
            </a:r>
            <a:r>
              <a:rPr lang="en-US" sz="1600" dirty="0"/>
              <a:t> sure they pick up minute </a:t>
            </a:r>
            <a:r>
              <a:rPr lang="en-US" sz="1600" dirty="0" err="1"/>
              <a:t>Americanairline</a:t>
            </a:r>
            <a:r>
              <a:rPr lang="en-US" sz="1600" dirty="0"/>
              <a:t> </a:t>
            </a:r>
            <a:r>
              <a:rPr lang="en-US" sz="1600" dirty="0" err="1"/>
              <a:t>AmericanAirlinesOnHold</a:t>
            </a:r>
            <a:endParaRPr lang="en-US" sz="1600" dirty="0">
              <a:highlight>
                <a:srgbClr val="00FFFF"/>
              </a:highlight>
            </a:endParaRPr>
          </a:p>
        </p:txBody>
      </p:sp>
      <p:sp>
        <p:nvSpPr>
          <p:cNvPr id="20" name="TextBox 19">
            <a:extLst>
              <a:ext uri="{FF2B5EF4-FFF2-40B4-BE49-F238E27FC236}">
                <a16:creationId xmlns:a16="http://schemas.microsoft.com/office/drawing/2014/main" id="{10CE2343-E539-2845-A89F-4FA7307FCEF5}"/>
              </a:ext>
            </a:extLst>
          </p:cNvPr>
          <p:cNvSpPr txBox="1"/>
          <p:nvPr/>
        </p:nvSpPr>
        <p:spPr>
          <a:xfrm>
            <a:off x="7588434" y="2480067"/>
            <a:ext cx="3149600" cy="523220"/>
          </a:xfrm>
          <a:prstGeom prst="rect">
            <a:avLst/>
          </a:prstGeom>
          <a:noFill/>
        </p:spPr>
        <p:txBody>
          <a:bodyPr wrap="square" rtlCol="0">
            <a:spAutoFit/>
          </a:bodyPr>
          <a:lstStyle/>
          <a:p>
            <a:pPr algn="ctr"/>
            <a:r>
              <a:rPr lang="en-US" sz="2800" dirty="0"/>
              <a:t>Pre</a:t>
            </a:r>
          </a:p>
        </p:txBody>
      </p:sp>
      <p:sp>
        <p:nvSpPr>
          <p:cNvPr id="37" name="TextBox 36">
            <a:extLst>
              <a:ext uri="{FF2B5EF4-FFF2-40B4-BE49-F238E27FC236}">
                <a16:creationId xmlns:a16="http://schemas.microsoft.com/office/drawing/2014/main" id="{EA0C7B36-C8F7-8943-8DB7-162135F59C26}"/>
              </a:ext>
            </a:extLst>
          </p:cNvPr>
          <p:cNvSpPr txBox="1"/>
          <p:nvPr/>
        </p:nvSpPr>
        <p:spPr>
          <a:xfrm>
            <a:off x="7588434" y="4881584"/>
            <a:ext cx="3149600" cy="523220"/>
          </a:xfrm>
          <a:prstGeom prst="rect">
            <a:avLst/>
          </a:prstGeom>
          <a:noFill/>
        </p:spPr>
        <p:txBody>
          <a:bodyPr wrap="square" rtlCol="0">
            <a:spAutoFit/>
          </a:bodyPr>
          <a:lstStyle/>
          <a:p>
            <a:pPr algn="ctr"/>
            <a:r>
              <a:rPr lang="en-US" sz="2800" dirty="0"/>
              <a:t>Post</a:t>
            </a:r>
          </a:p>
        </p:txBody>
      </p:sp>
      <p:cxnSp>
        <p:nvCxnSpPr>
          <p:cNvPr id="38" name="Straight Connector 37">
            <a:extLst>
              <a:ext uri="{FF2B5EF4-FFF2-40B4-BE49-F238E27FC236}">
                <a16:creationId xmlns:a16="http://schemas.microsoft.com/office/drawing/2014/main" id="{8644E70A-59D7-1446-BD0D-B29E09CE6568}"/>
              </a:ext>
            </a:extLst>
          </p:cNvPr>
          <p:cNvCxnSpPr>
            <a:cxnSpLocks/>
          </p:cNvCxnSpPr>
          <p:nvPr/>
        </p:nvCxnSpPr>
        <p:spPr>
          <a:xfrm>
            <a:off x="5889279" y="240806"/>
            <a:ext cx="0" cy="6190423"/>
          </a:xfrm>
          <a:prstGeom prst="line">
            <a:avLst/>
          </a:prstGeom>
          <a:ln w="19050">
            <a:solidFill>
              <a:srgbClr val="0070C0"/>
            </a:solidFill>
            <a:prstDash val="dash"/>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69B152FA-1F57-D84D-BF88-28F5C0DE398B}"/>
              </a:ext>
            </a:extLst>
          </p:cNvPr>
          <p:cNvCxnSpPr>
            <a:cxnSpLocks/>
          </p:cNvCxnSpPr>
          <p:nvPr/>
        </p:nvCxnSpPr>
        <p:spPr>
          <a:xfrm flipH="1">
            <a:off x="6737534" y="4661896"/>
            <a:ext cx="4851400" cy="0"/>
          </a:xfrm>
          <a:prstGeom prst="line">
            <a:avLst/>
          </a:prstGeom>
          <a:ln w="19050">
            <a:solidFill>
              <a:srgbClr val="0070C0"/>
            </a:solidFill>
            <a:prstDash val="dash"/>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B38E44B0-20F2-594B-8DD1-272885542BA5}"/>
              </a:ext>
            </a:extLst>
          </p:cNvPr>
          <p:cNvCxnSpPr>
            <a:cxnSpLocks/>
          </p:cNvCxnSpPr>
          <p:nvPr/>
        </p:nvCxnSpPr>
        <p:spPr>
          <a:xfrm flipH="1">
            <a:off x="6737534" y="2314426"/>
            <a:ext cx="4851400" cy="0"/>
          </a:xfrm>
          <a:prstGeom prst="line">
            <a:avLst/>
          </a:prstGeom>
          <a:ln w="19050">
            <a:solidFill>
              <a:srgbClr val="0070C0"/>
            </a:solidFill>
            <a:prstDash val="dash"/>
          </a:ln>
        </p:spPr>
        <p:style>
          <a:lnRef idx="1">
            <a:schemeClr val="dk1"/>
          </a:lnRef>
          <a:fillRef idx="0">
            <a:schemeClr val="dk1"/>
          </a:fillRef>
          <a:effectRef idx="0">
            <a:schemeClr val="dk1"/>
          </a:effectRef>
          <a:fontRef idx="minor">
            <a:schemeClr val="tx1"/>
          </a:fontRef>
        </p:style>
      </p:cxnSp>
      <p:pic>
        <p:nvPicPr>
          <p:cNvPr id="3" name="Picture 2" descr="Graphical user interface, text, application&#10;&#10;Description automatically generated">
            <a:extLst>
              <a:ext uri="{FF2B5EF4-FFF2-40B4-BE49-F238E27FC236}">
                <a16:creationId xmlns:a16="http://schemas.microsoft.com/office/drawing/2014/main" id="{3F12EEC1-5ABD-F149-9F60-1FD9BA207405}"/>
              </a:ext>
            </a:extLst>
          </p:cNvPr>
          <p:cNvPicPr>
            <a:picLocks noChangeAspect="1"/>
          </p:cNvPicPr>
          <p:nvPr/>
        </p:nvPicPr>
        <p:blipFill>
          <a:blip r:embed="rId3"/>
          <a:stretch>
            <a:fillRect/>
          </a:stretch>
        </p:blipFill>
        <p:spPr>
          <a:xfrm>
            <a:off x="7351867" y="118630"/>
            <a:ext cx="3620933" cy="2014334"/>
          </a:xfrm>
          <a:prstGeom prst="rect">
            <a:avLst/>
          </a:prstGeom>
        </p:spPr>
      </p:pic>
      <p:sp>
        <p:nvSpPr>
          <p:cNvPr id="4" name="Rectangle 3">
            <a:extLst>
              <a:ext uri="{FF2B5EF4-FFF2-40B4-BE49-F238E27FC236}">
                <a16:creationId xmlns:a16="http://schemas.microsoft.com/office/drawing/2014/main" id="{D6BC4576-5B13-B44A-995F-97F00874BF9D}"/>
              </a:ext>
            </a:extLst>
          </p:cNvPr>
          <p:cNvSpPr/>
          <p:nvPr/>
        </p:nvSpPr>
        <p:spPr>
          <a:xfrm>
            <a:off x="7408423" y="210808"/>
            <a:ext cx="936278" cy="189791"/>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2641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ing Without Databases in the 21st Century | by Lance Gutteridge |  codeburst">
            <a:extLst>
              <a:ext uri="{FF2B5EF4-FFF2-40B4-BE49-F238E27FC236}">
                <a16:creationId xmlns:a16="http://schemas.microsoft.com/office/drawing/2014/main" id="{FA7FC8E6-6187-3948-8D29-37D038C6A2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463" y="3037367"/>
            <a:ext cx="1219883" cy="147286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75E0563-4B3D-3242-9619-40D4AF63F579}"/>
              </a:ext>
            </a:extLst>
          </p:cNvPr>
          <p:cNvSpPr txBox="1"/>
          <p:nvPr/>
        </p:nvSpPr>
        <p:spPr>
          <a:xfrm>
            <a:off x="402462" y="2213163"/>
            <a:ext cx="1219883" cy="646331"/>
          </a:xfrm>
          <a:prstGeom prst="rect">
            <a:avLst/>
          </a:prstGeom>
          <a:noFill/>
        </p:spPr>
        <p:txBody>
          <a:bodyPr wrap="square" rtlCol="0">
            <a:spAutoFit/>
          </a:bodyPr>
          <a:lstStyle/>
          <a:p>
            <a:pPr algn="ctr"/>
            <a:r>
              <a:rPr lang="en-US" dirty="0"/>
              <a:t>Tweet Database</a:t>
            </a:r>
          </a:p>
        </p:txBody>
      </p:sp>
      <p:sp>
        <p:nvSpPr>
          <p:cNvPr id="3" name="Right Arrow 2">
            <a:extLst>
              <a:ext uri="{FF2B5EF4-FFF2-40B4-BE49-F238E27FC236}">
                <a16:creationId xmlns:a16="http://schemas.microsoft.com/office/drawing/2014/main" id="{4DF4C2F4-36E5-1C46-B60C-19FC80E444DE}"/>
              </a:ext>
            </a:extLst>
          </p:cNvPr>
          <p:cNvSpPr/>
          <p:nvPr/>
        </p:nvSpPr>
        <p:spPr>
          <a:xfrm>
            <a:off x="1708779" y="3490406"/>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03DD14D1-7444-8C46-B8F4-0306202ED064}"/>
              </a:ext>
            </a:extLst>
          </p:cNvPr>
          <p:cNvSpPr/>
          <p:nvPr/>
        </p:nvSpPr>
        <p:spPr>
          <a:xfrm>
            <a:off x="5026476" y="1800099"/>
            <a:ext cx="1363585"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 Model</a:t>
            </a:r>
          </a:p>
        </p:txBody>
      </p:sp>
      <p:sp>
        <p:nvSpPr>
          <p:cNvPr id="5" name="Rectangle 4">
            <a:extLst>
              <a:ext uri="{FF2B5EF4-FFF2-40B4-BE49-F238E27FC236}">
                <a16:creationId xmlns:a16="http://schemas.microsoft.com/office/drawing/2014/main" id="{8D69969F-E740-034F-80DA-CC9BE343999C}"/>
              </a:ext>
            </a:extLst>
          </p:cNvPr>
          <p:cNvSpPr/>
          <p:nvPr/>
        </p:nvSpPr>
        <p:spPr>
          <a:xfrm>
            <a:off x="2363586" y="3279156"/>
            <a:ext cx="1636909"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Preprocessing</a:t>
            </a:r>
          </a:p>
        </p:txBody>
      </p:sp>
      <p:sp>
        <p:nvSpPr>
          <p:cNvPr id="8" name="Bent Arrow 7">
            <a:extLst>
              <a:ext uri="{FF2B5EF4-FFF2-40B4-BE49-F238E27FC236}">
                <a16:creationId xmlns:a16="http://schemas.microsoft.com/office/drawing/2014/main" id="{D06E4DDC-9276-F54C-951D-E4392604C230}"/>
              </a:ext>
            </a:extLst>
          </p:cNvPr>
          <p:cNvSpPr/>
          <p:nvPr/>
        </p:nvSpPr>
        <p:spPr>
          <a:xfrm rot="5400000" flipH="1">
            <a:off x="4310886" y="3043696"/>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E7ED02D0-A78C-FE4B-AFEA-9E24D831FB6B}"/>
              </a:ext>
            </a:extLst>
          </p:cNvPr>
          <p:cNvSpPr/>
          <p:nvPr/>
        </p:nvSpPr>
        <p:spPr>
          <a:xfrm>
            <a:off x="4912949" y="4084223"/>
            <a:ext cx="1477112" cy="116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Clusters</a:t>
            </a:r>
          </a:p>
        </p:txBody>
      </p:sp>
      <p:sp>
        <p:nvSpPr>
          <p:cNvPr id="11" name="Bent Arrow 10">
            <a:extLst>
              <a:ext uri="{FF2B5EF4-FFF2-40B4-BE49-F238E27FC236}">
                <a16:creationId xmlns:a16="http://schemas.microsoft.com/office/drawing/2014/main" id="{D7120BA7-4E3D-0341-976E-ED730D58A39C}"/>
              </a:ext>
            </a:extLst>
          </p:cNvPr>
          <p:cNvSpPr/>
          <p:nvPr/>
        </p:nvSpPr>
        <p:spPr>
          <a:xfrm rot="5400000">
            <a:off x="4310885" y="3703713"/>
            <a:ext cx="438347" cy="5918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2">
            <a:extLst>
              <a:ext uri="{FF2B5EF4-FFF2-40B4-BE49-F238E27FC236}">
                <a16:creationId xmlns:a16="http://schemas.microsoft.com/office/drawing/2014/main" id="{A94B6ECB-83C6-DB48-9737-DB42B91C04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103" y="359343"/>
            <a:ext cx="799064" cy="702849"/>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4B01E6CC-F743-7C43-8883-BA62BCA46948}"/>
              </a:ext>
            </a:extLst>
          </p:cNvPr>
          <p:cNvSpPr/>
          <p:nvPr/>
        </p:nvSpPr>
        <p:spPr>
          <a:xfrm>
            <a:off x="7989673" y="306485"/>
            <a:ext cx="1245228" cy="808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9" name="Oval 8">
            <a:extLst>
              <a:ext uri="{FF2B5EF4-FFF2-40B4-BE49-F238E27FC236}">
                <a16:creationId xmlns:a16="http://schemas.microsoft.com/office/drawing/2014/main" id="{4891CFB0-0122-254A-962C-664334D503F1}"/>
              </a:ext>
            </a:extLst>
          </p:cNvPr>
          <p:cNvSpPr/>
          <p:nvPr/>
        </p:nvSpPr>
        <p:spPr>
          <a:xfrm>
            <a:off x="7914948" y="2904546"/>
            <a:ext cx="1219498" cy="11796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Final Model</a:t>
            </a:r>
          </a:p>
        </p:txBody>
      </p:sp>
      <p:sp>
        <p:nvSpPr>
          <p:cNvPr id="16" name="Rectangle 15">
            <a:extLst>
              <a:ext uri="{FF2B5EF4-FFF2-40B4-BE49-F238E27FC236}">
                <a16:creationId xmlns:a16="http://schemas.microsoft.com/office/drawing/2014/main" id="{7C27A96B-8276-0A46-BAFC-A563AAB2656F}"/>
              </a:ext>
            </a:extLst>
          </p:cNvPr>
          <p:cNvSpPr/>
          <p:nvPr/>
        </p:nvSpPr>
        <p:spPr>
          <a:xfrm>
            <a:off x="168056" y="1062192"/>
            <a:ext cx="6822939" cy="4414813"/>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Bent Arrow 17">
            <a:extLst>
              <a:ext uri="{FF2B5EF4-FFF2-40B4-BE49-F238E27FC236}">
                <a16:creationId xmlns:a16="http://schemas.microsoft.com/office/drawing/2014/main" id="{BCDD81A0-9747-8741-AD7F-02AED7A1985F}"/>
              </a:ext>
            </a:extLst>
          </p:cNvPr>
          <p:cNvSpPr/>
          <p:nvPr/>
        </p:nvSpPr>
        <p:spPr>
          <a:xfrm rot="5400000" flipH="1">
            <a:off x="7083498" y="3853676"/>
            <a:ext cx="500764" cy="14771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Bent Arrow 18">
            <a:extLst>
              <a:ext uri="{FF2B5EF4-FFF2-40B4-BE49-F238E27FC236}">
                <a16:creationId xmlns:a16="http://schemas.microsoft.com/office/drawing/2014/main" id="{26E3F5F4-6925-9B47-A5CD-3D93EC320A06}"/>
              </a:ext>
            </a:extLst>
          </p:cNvPr>
          <p:cNvSpPr/>
          <p:nvPr/>
        </p:nvSpPr>
        <p:spPr>
          <a:xfrm rot="5400000">
            <a:off x="7001181" y="1474607"/>
            <a:ext cx="438348" cy="1477112"/>
          </a:xfrm>
          <a:prstGeom prst="bentArrow">
            <a:avLst>
              <a:gd name="adj1" fmla="val 25000"/>
              <a:gd name="adj2" fmla="val 25000"/>
              <a:gd name="adj3" fmla="val 25000"/>
              <a:gd name="adj4" fmla="val 464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0" name="Straight Arrow Connector 19">
            <a:extLst>
              <a:ext uri="{FF2B5EF4-FFF2-40B4-BE49-F238E27FC236}">
                <a16:creationId xmlns:a16="http://schemas.microsoft.com/office/drawing/2014/main" id="{53D8AF06-5367-144C-A975-4A0DB0D79814}"/>
              </a:ext>
            </a:extLst>
          </p:cNvPr>
          <p:cNvCxnSpPr>
            <a:cxnSpLocks/>
          </p:cNvCxnSpPr>
          <p:nvPr/>
        </p:nvCxnSpPr>
        <p:spPr>
          <a:xfrm>
            <a:off x="8524697" y="1734183"/>
            <a:ext cx="0" cy="957959"/>
          </a:xfrm>
          <a:prstGeom prst="straightConnector1">
            <a:avLst/>
          </a:prstGeom>
          <a:ln w="31750">
            <a:prstDash val="solid"/>
            <a:tailEnd type="triangle"/>
          </a:ln>
        </p:spPr>
        <p:style>
          <a:lnRef idx="1">
            <a:schemeClr val="accent1"/>
          </a:lnRef>
          <a:fillRef idx="0">
            <a:schemeClr val="accent1"/>
          </a:fillRef>
          <a:effectRef idx="0">
            <a:schemeClr val="accent1"/>
          </a:effectRef>
          <a:fontRef idx="minor">
            <a:schemeClr val="tx1"/>
          </a:fontRef>
        </p:style>
      </p:cxnSp>
      <p:sp>
        <p:nvSpPr>
          <p:cNvPr id="24" name="Right Arrow 23">
            <a:extLst>
              <a:ext uri="{FF2B5EF4-FFF2-40B4-BE49-F238E27FC236}">
                <a16:creationId xmlns:a16="http://schemas.microsoft.com/office/drawing/2014/main" id="{8120602E-067F-654B-81AC-5D4E83CEE519}"/>
              </a:ext>
            </a:extLst>
          </p:cNvPr>
          <p:cNvSpPr/>
          <p:nvPr/>
        </p:nvSpPr>
        <p:spPr>
          <a:xfrm>
            <a:off x="9307156" y="3343034"/>
            <a:ext cx="591224" cy="406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0460A83-8540-2A44-AD27-3DE9DD11C82A}"/>
              </a:ext>
            </a:extLst>
          </p:cNvPr>
          <p:cNvSpPr txBox="1"/>
          <p:nvPr/>
        </p:nvSpPr>
        <p:spPr>
          <a:xfrm>
            <a:off x="10031363" y="1936164"/>
            <a:ext cx="1493520" cy="923330"/>
          </a:xfrm>
          <a:prstGeom prst="rect">
            <a:avLst/>
          </a:prstGeom>
          <a:noFill/>
        </p:spPr>
        <p:txBody>
          <a:bodyPr wrap="square" rtlCol="0">
            <a:spAutoFit/>
          </a:bodyPr>
          <a:lstStyle/>
          <a:p>
            <a:pPr marL="285750" indent="-285750">
              <a:buFont typeface="Wingdings" pitchFamily="2" charset="2"/>
              <a:buChar char="q"/>
            </a:pPr>
            <a:r>
              <a:rPr lang="en-US" dirty="0"/>
              <a:t>Positive</a:t>
            </a:r>
          </a:p>
          <a:p>
            <a:pPr marL="285750" indent="-285750">
              <a:buFont typeface="Wingdings" pitchFamily="2" charset="2"/>
              <a:buChar char="q"/>
            </a:pPr>
            <a:r>
              <a:rPr lang="en-US" dirty="0"/>
              <a:t>Neutral</a:t>
            </a:r>
          </a:p>
          <a:p>
            <a:pPr marL="285750" indent="-285750">
              <a:buFont typeface="Wingdings" pitchFamily="2" charset="2"/>
              <a:buChar char="q"/>
            </a:pPr>
            <a:r>
              <a:rPr lang="en-US" dirty="0"/>
              <a:t>Negative</a:t>
            </a:r>
          </a:p>
        </p:txBody>
      </p:sp>
      <p:sp>
        <p:nvSpPr>
          <p:cNvPr id="26" name="TextBox 25">
            <a:extLst>
              <a:ext uri="{FF2B5EF4-FFF2-40B4-BE49-F238E27FC236}">
                <a16:creationId xmlns:a16="http://schemas.microsoft.com/office/drawing/2014/main" id="{A8BF0A83-D840-FF4B-9987-3260F1C882A3}"/>
              </a:ext>
            </a:extLst>
          </p:cNvPr>
          <p:cNvSpPr txBox="1"/>
          <p:nvPr/>
        </p:nvSpPr>
        <p:spPr>
          <a:xfrm>
            <a:off x="10079201" y="3666345"/>
            <a:ext cx="2109652" cy="923330"/>
          </a:xfrm>
          <a:prstGeom prst="rect">
            <a:avLst/>
          </a:prstGeom>
          <a:noFill/>
        </p:spPr>
        <p:txBody>
          <a:bodyPr wrap="square" rtlCol="0">
            <a:spAutoFit/>
          </a:bodyPr>
          <a:lstStyle/>
          <a:p>
            <a:pPr marL="285750" indent="-285750">
              <a:buFont typeface="Wingdings" pitchFamily="2" charset="2"/>
              <a:buChar char="q"/>
            </a:pPr>
            <a:r>
              <a:rPr lang="en-US" dirty="0"/>
              <a:t>Luggage</a:t>
            </a:r>
          </a:p>
          <a:p>
            <a:pPr marL="285750" indent="-285750">
              <a:buFont typeface="Wingdings" pitchFamily="2" charset="2"/>
              <a:buChar char="q"/>
            </a:pPr>
            <a:r>
              <a:rPr lang="en-US" dirty="0"/>
              <a:t>Customer Service</a:t>
            </a:r>
          </a:p>
          <a:p>
            <a:pPr marL="285750" indent="-285750">
              <a:buFont typeface="Wingdings" pitchFamily="2" charset="2"/>
              <a:buChar char="q"/>
            </a:pPr>
            <a:r>
              <a:rPr lang="en-US" dirty="0"/>
              <a:t>Delay</a:t>
            </a:r>
          </a:p>
        </p:txBody>
      </p:sp>
      <p:sp>
        <p:nvSpPr>
          <p:cNvPr id="25" name="TextBox 24">
            <a:extLst>
              <a:ext uri="{FF2B5EF4-FFF2-40B4-BE49-F238E27FC236}">
                <a16:creationId xmlns:a16="http://schemas.microsoft.com/office/drawing/2014/main" id="{5D7F35AC-40B8-5F4D-B496-5CDD32A0478C}"/>
              </a:ext>
            </a:extLst>
          </p:cNvPr>
          <p:cNvSpPr txBox="1"/>
          <p:nvPr/>
        </p:nvSpPr>
        <p:spPr>
          <a:xfrm>
            <a:off x="10052586" y="4017589"/>
            <a:ext cx="725537" cy="369332"/>
          </a:xfrm>
          <a:prstGeom prst="rect">
            <a:avLst/>
          </a:prstGeom>
          <a:noFill/>
        </p:spPr>
        <p:txBody>
          <a:bodyPr wrap="square" rtlCol="0">
            <a:spAutoFit/>
          </a:bodyPr>
          <a:lstStyle/>
          <a:p>
            <a:r>
              <a:rPr lang="en-US" dirty="0"/>
              <a:t>✅</a:t>
            </a:r>
          </a:p>
        </p:txBody>
      </p:sp>
      <p:sp>
        <p:nvSpPr>
          <p:cNvPr id="28" name="TextBox 27">
            <a:extLst>
              <a:ext uri="{FF2B5EF4-FFF2-40B4-BE49-F238E27FC236}">
                <a16:creationId xmlns:a16="http://schemas.microsoft.com/office/drawing/2014/main" id="{5B0A934D-44F5-E14D-8CBD-62EC8FF592AC}"/>
              </a:ext>
            </a:extLst>
          </p:cNvPr>
          <p:cNvSpPr txBox="1"/>
          <p:nvPr/>
        </p:nvSpPr>
        <p:spPr>
          <a:xfrm>
            <a:off x="10032357" y="2556291"/>
            <a:ext cx="725537" cy="369332"/>
          </a:xfrm>
          <a:prstGeom prst="rect">
            <a:avLst/>
          </a:prstGeom>
          <a:noFill/>
        </p:spPr>
        <p:txBody>
          <a:bodyPr wrap="square" rtlCol="0">
            <a:spAutoFit/>
          </a:bodyPr>
          <a:lstStyle/>
          <a:p>
            <a:r>
              <a:rPr lang="en-US" dirty="0"/>
              <a:t>✅</a:t>
            </a:r>
          </a:p>
        </p:txBody>
      </p:sp>
      <p:sp>
        <p:nvSpPr>
          <p:cNvPr id="29" name="Text Placeholder 4">
            <a:extLst>
              <a:ext uri="{FF2B5EF4-FFF2-40B4-BE49-F238E27FC236}">
                <a16:creationId xmlns:a16="http://schemas.microsoft.com/office/drawing/2014/main" id="{D05D0557-549D-C444-B6DA-EDE909FE7F77}"/>
              </a:ext>
            </a:extLst>
          </p:cNvPr>
          <p:cNvSpPr txBox="1">
            <a:spLocks/>
          </p:cNvSpPr>
          <p:nvPr/>
        </p:nvSpPr>
        <p:spPr>
          <a:xfrm>
            <a:off x="427824" y="182155"/>
            <a:ext cx="4593866" cy="8239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dirty="0"/>
              <a:t>End to End Workflow</a:t>
            </a:r>
          </a:p>
        </p:txBody>
      </p:sp>
      <p:cxnSp>
        <p:nvCxnSpPr>
          <p:cNvPr id="30" name="Straight Connector 29">
            <a:extLst>
              <a:ext uri="{FF2B5EF4-FFF2-40B4-BE49-F238E27FC236}">
                <a16:creationId xmlns:a16="http://schemas.microsoft.com/office/drawing/2014/main" id="{0C1AF008-5A7E-244C-B95D-9B672852FD47}"/>
              </a:ext>
            </a:extLst>
          </p:cNvPr>
          <p:cNvCxnSpPr>
            <a:cxnSpLocks/>
          </p:cNvCxnSpPr>
          <p:nvPr/>
        </p:nvCxnSpPr>
        <p:spPr>
          <a:xfrm>
            <a:off x="70457" y="857691"/>
            <a:ext cx="6300526" cy="0"/>
          </a:xfrm>
          <a:prstGeom prst="line">
            <a:avLst/>
          </a:prstGeom>
          <a:ln w="19050">
            <a:solidFill>
              <a:srgbClr val="0070C0"/>
            </a:solidFill>
          </a:ln>
        </p:spPr>
        <p:style>
          <a:lnRef idx="1">
            <a:schemeClr val="dk1"/>
          </a:lnRef>
          <a:fillRef idx="0">
            <a:schemeClr val="dk1"/>
          </a:fillRef>
          <a:effectRef idx="0">
            <a:schemeClr val="dk1"/>
          </a:effectRef>
          <a:fontRef idx="minor">
            <a:schemeClr val="tx1"/>
          </a:fontRef>
        </p:style>
      </p:cxnSp>
      <p:sp>
        <p:nvSpPr>
          <p:cNvPr id="22" name="Freeform 21">
            <a:extLst>
              <a:ext uri="{FF2B5EF4-FFF2-40B4-BE49-F238E27FC236}">
                <a16:creationId xmlns:a16="http://schemas.microsoft.com/office/drawing/2014/main" id="{FA1DFF4B-50B3-3742-AA07-824706C18E42}"/>
              </a:ext>
            </a:extLst>
          </p:cNvPr>
          <p:cNvSpPr/>
          <p:nvPr/>
        </p:nvSpPr>
        <p:spPr>
          <a:xfrm>
            <a:off x="1140031" y="4690753"/>
            <a:ext cx="8502733" cy="1776092"/>
          </a:xfrm>
          <a:custGeom>
            <a:avLst/>
            <a:gdLst>
              <a:gd name="connsiteX0" fmla="*/ 0 w 8502733"/>
              <a:gd name="connsiteY0" fmla="*/ 0 h 1776092"/>
              <a:gd name="connsiteX1" fmla="*/ 403761 w 8502733"/>
              <a:gd name="connsiteY1" fmla="*/ 1520042 h 1776092"/>
              <a:gd name="connsiteX2" fmla="*/ 1591294 w 8502733"/>
              <a:gd name="connsiteY2" fmla="*/ 1757548 h 1776092"/>
              <a:gd name="connsiteX3" fmla="*/ 3360717 w 8502733"/>
              <a:gd name="connsiteY3" fmla="*/ 1745673 h 1776092"/>
              <a:gd name="connsiteX4" fmla="*/ 5047013 w 8502733"/>
              <a:gd name="connsiteY4" fmla="*/ 1626920 h 1776092"/>
              <a:gd name="connsiteX5" fmla="*/ 6863938 w 8502733"/>
              <a:gd name="connsiteY5" fmla="*/ 1068779 h 1776092"/>
              <a:gd name="connsiteX6" fmla="*/ 7908966 w 8502733"/>
              <a:gd name="connsiteY6" fmla="*/ 581891 h 1776092"/>
              <a:gd name="connsiteX7" fmla="*/ 8502733 w 8502733"/>
              <a:gd name="connsiteY7" fmla="*/ 296883 h 177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02733" h="1776092">
                <a:moveTo>
                  <a:pt x="0" y="0"/>
                </a:moveTo>
                <a:cubicBezTo>
                  <a:pt x="69272" y="613558"/>
                  <a:pt x="138545" y="1227117"/>
                  <a:pt x="403761" y="1520042"/>
                </a:cubicBezTo>
                <a:cubicBezTo>
                  <a:pt x="668977" y="1812967"/>
                  <a:pt x="1098468" y="1719943"/>
                  <a:pt x="1591294" y="1757548"/>
                </a:cubicBezTo>
                <a:cubicBezTo>
                  <a:pt x="2084120" y="1795153"/>
                  <a:pt x="2784764" y="1767444"/>
                  <a:pt x="3360717" y="1745673"/>
                </a:cubicBezTo>
                <a:cubicBezTo>
                  <a:pt x="3936670" y="1723902"/>
                  <a:pt x="4463143" y="1739736"/>
                  <a:pt x="5047013" y="1626920"/>
                </a:cubicBezTo>
                <a:cubicBezTo>
                  <a:pt x="5630883" y="1514104"/>
                  <a:pt x="6386946" y="1242951"/>
                  <a:pt x="6863938" y="1068779"/>
                </a:cubicBezTo>
                <a:cubicBezTo>
                  <a:pt x="7340930" y="894608"/>
                  <a:pt x="7908966" y="581891"/>
                  <a:pt x="7908966" y="581891"/>
                </a:cubicBezTo>
                <a:lnTo>
                  <a:pt x="8502733" y="296883"/>
                </a:lnTo>
              </a:path>
            </a:pathLst>
          </a:custGeom>
          <a:noFill/>
          <a:ln>
            <a:solidFill>
              <a:schemeClr val="accent2"/>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riangle 26">
            <a:extLst>
              <a:ext uri="{FF2B5EF4-FFF2-40B4-BE49-F238E27FC236}">
                <a16:creationId xmlns:a16="http://schemas.microsoft.com/office/drawing/2014/main" id="{42362569-ECA5-2947-8CDC-58A7FF47085A}"/>
              </a:ext>
            </a:extLst>
          </p:cNvPr>
          <p:cNvSpPr/>
          <p:nvPr/>
        </p:nvSpPr>
        <p:spPr>
          <a:xfrm rot="21149509">
            <a:off x="1021292" y="4675668"/>
            <a:ext cx="240871" cy="151861"/>
          </a:xfrm>
          <a:prstGeom prst="triangl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CC5C34B-E269-6549-AE9C-8387E81779C1}"/>
              </a:ext>
            </a:extLst>
          </p:cNvPr>
          <p:cNvSpPr txBox="1"/>
          <p:nvPr/>
        </p:nvSpPr>
        <p:spPr>
          <a:xfrm>
            <a:off x="3062419" y="6012715"/>
            <a:ext cx="2343397" cy="369332"/>
          </a:xfrm>
          <a:prstGeom prst="rect">
            <a:avLst/>
          </a:prstGeom>
          <a:noFill/>
        </p:spPr>
        <p:txBody>
          <a:bodyPr wrap="square" rtlCol="0">
            <a:spAutoFit/>
          </a:bodyPr>
          <a:lstStyle/>
          <a:p>
            <a:r>
              <a:rPr lang="en-US" dirty="0">
                <a:solidFill>
                  <a:schemeClr val="accent2"/>
                </a:solidFill>
              </a:rPr>
              <a:t>Feedback</a:t>
            </a:r>
          </a:p>
        </p:txBody>
      </p:sp>
      <p:sp>
        <p:nvSpPr>
          <p:cNvPr id="6" name="Rectangle 5">
            <a:extLst>
              <a:ext uri="{FF2B5EF4-FFF2-40B4-BE49-F238E27FC236}">
                <a16:creationId xmlns:a16="http://schemas.microsoft.com/office/drawing/2014/main" id="{2F79874A-4C89-1946-9CBC-FA79C0ED6A48}"/>
              </a:ext>
            </a:extLst>
          </p:cNvPr>
          <p:cNvSpPr/>
          <p:nvPr/>
        </p:nvSpPr>
        <p:spPr>
          <a:xfrm>
            <a:off x="4879611" y="1794404"/>
            <a:ext cx="1582284" cy="1206850"/>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84904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{70622AD3-9B54-EB4F-BE3A-3B97499A0617}tf10001060</Template>
  <TotalTime>12800</TotalTime>
  <Words>1408</Words>
  <Application>Microsoft Macintosh PowerPoint</Application>
  <PresentationFormat>Widescreen</PresentationFormat>
  <Paragraphs>279</Paragraphs>
  <Slides>18</Slides>
  <Notes>1</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Arial</vt:lpstr>
      <vt:lpstr>Calibri</vt:lpstr>
      <vt:lpstr>Consolas</vt:lpstr>
      <vt:lpstr>Helvetica Neue</vt:lpstr>
      <vt:lpstr>Helvetica Neue Light</vt:lpstr>
      <vt:lpstr>Slack-Lato</vt:lpstr>
      <vt:lpstr>Trebuchet MS</vt:lpstr>
      <vt:lpstr>Wingdings</vt:lpstr>
      <vt:lpstr>Wingdings 3</vt:lpstr>
      <vt:lpstr>Facet</vt:lpstr>
      <vt:lpstr>Aspect Based Sentiment Analysis of Airline Tweets</vt:lpstr>
      <vt:lpstr>Who are we – We are the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Sentiment Analysis</vt:lpstr>
      <vt:lpstr>PowerPoint Presentation</vt:lpstr>
      <vt:lpstr>Aspect Building</vt:lpstr>
      <vt:lpstr>PowerPoint Presentation</vt:lpstr>
      <vt:lpstr>Demo Part 1</vt:lpstr>
      <vt:lpstr>Demo Part 2</vt:lpstr>
      <vt:lpstr>Recommendation</vt:lpstr>
      <vt:lpstr>What else could we do</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Maddie Hartmann</dc:creator>
  <cp:lastModifiedBy>Maddie Hartmann</cp:lastModifiedBy>
  <cp:revision>50</cp:revision>
  <dcterms:created xsi:type="dcterms:W3CDTF">2021-07-11T20:41:36Z</dcterms:created>
  <dcterms:modified xsi:type="dcterms:W3CDTF">2021-07-21T17:26:05Z</dcterms:modified>
</cp:coreProperties>
</file>

<file path=docProps/thumbnail.jpeg>
</file>